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2" r:id="rId2"/>
    <p:sldId id="349" r:id="rId3"/>
    <p:sldId id="367" r:id="rId4"/>
    <p:sldId id="257" r:id="rId5"/>
    <p:sldId id="302" r:id="rId6"/>
    <p:sldId id="364" r:id="rId7"/>
    <p:sldId id="259" r:id="rId8"/>
    <p:sldId id="372" r:id="rId9"/>
    <p:sldId id="261" r:id="rId10"/>
    <p:sldId id="269" r:id="rId11"/>
    <p:sldId id="306" r:id="rId12"/>
    <p:sldId id="307" r:id="rId13"/>
    <p:sldId id="314" r:id="rId14"/>
    <p:sldId id="370" r:id="rId15"/>
    <p:sldId id="374" r:id="rId16"/>
    <p:sldId id="309" r:id="rId17"/>
    <p:sldId id="385" r:id="rId18"/>
    <p:sldId id="310" r:id="rId19"/>
    <p:sldId id="311" r:id="rId20"/>
    <p:sldId id="344" r:id="rId21"/>
    <p:sldId id="369" r:id="rId22"/>
    <p:sldId id="384" r:id="rId23"/>
    <p:sldId id="378" r:id="rId24"/>
    <p:sldId id="315" r:id="rId25"/>
    <p:sldId id="317" r:id="rId26"/>
    <p:sldId id="318" r:id="rId27"/>
    <p:sldId id="319" r:id="rId28"/>
    <p:sldId id="343" r:id="rId29"/>
    <p:sldId id="320" r:id="rId30"/>
    <p:sldId id="382" r:id="rId31"/>
    <p:sldId id="373" r:id="rId32"/>
    <p:sldId id="368" r:id="rId33"/>
    <p:sldId id="288" r:id="rId34"/>
    <p:sldId id="290" r:id="rId35"/>
    <p:sldId id="337" r:id="rId36"/>
    <p:sldId id="383" r:id="rId37"/>
    <p:sldId id="359" r:id="rId38"/>
    <p:sldId id="340" r:id="rId39"/>
    <p:sldId id="323" r:id="rId40"/>
    <p:sldId id="375" r:id="rId41"/>
    <p:sldId id="365" r:id="rId42"/>
    <p:sldId id="366" r:id="rId43"/>
    <p:sldId id="347" r:id="rId44"/>
    <p:sldId id="381" r:id="rId45"/>
    <p:sldId id="356" r:id="rId46"/>
    <p:sldId id="324" r:id="rId47"/>
    <p:sldId id="338" r:id="rId48"/>
    <p:sldId id="376" r:id="rId49"/>
    <p:sldId id="377" r:id="rId50"/>
    <p:sldId id="350" r:id="rId51"/>
    <p:sldId id="371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 Groenhart" initials="MG" lastIdx="7" clrIdx="0"/>
  <p:cmAuthor id="1" name="nrr" initials="nrr" lastIdx="13" clrIdx="1"/>
  <p:cmAuthor id="2" name="Nederlandse Reanimatie Raad" initials="NRR" lastIdx="0" clrIdx="2"/>
  <p:cmAuthor id="3" name="Helma" initials="H" lastIdx="14" clrIdx="3"/>
  <p:cmAuthor id="4" name="Wiebe De Vries" initials="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D48"/>
    <a:srgbClr val="CC0000"/>
    <a:srgbClr val="EA0000"/>
    <a:srgbClr val="084077"/>
    <a:srgbClr val="000000"/>
    <a:srgbClr val="339966"/>
    <a:srgbClr val="009242"/>
    <a:srgbClr val="00863D"/>
    <a:srgbClr val="F7F7F7"/>
    <a:srgbClr val="D4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4704" autoAdjust="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-4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3" y="0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662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3" y="9121662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E3BF85-CB94-460C-8747-B04FE4F8B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7"/>
            <a:ext cx="5852814" cy="43203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D3937A-ACE1-4EDC-86FC-B94E95617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7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2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43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13</a:t>
            </a:fld>
            <a:endParaRPr lang="nl-NL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0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14</a:t>
            </a:fld>
            <a:endParaRPr lang="nl-NL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85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15</a:t>
            </a:fld>
            <a:endParaRPr lang="nl-NL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67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5500E-9C22-4B84-8680-C1EC887251E5}" type="slidenum">
              <a:rPr lang="nl-NL" smtClean="0">
                <a:cs typeface="Arial" charset="0"/>
              </a:rPr>
              <a:pPr/>
              <a:t>16</a:t>
            </a:fld>
            <a:endParaRPr lang="nl-NL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03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17</a:t>
            </a:fld>
            <a:endParaRPr lang="nl-NL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5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BF359A-D284-4934-901C-462BF9FA6F74}" type="slidenum">
              <a:rPr lang="nl-NL" smtClean="0">
                <a:cs typeface="Arial" charset="0"/>
              </a:rPr>
              <a:pPr/>
              <a:t>18</a:t>
            </a:fld>
            <a:endParaRPr lang="nl-NL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43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19</a:t>
            </a:fld>
            <a:endParaRPr lang="nl-NL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53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2C23B8B-25C7-4F01-971F-535198AA7616}" type="slidenum">
              <a:rPr lang="nl-NL" sz="1200"/>
              <a:pPr algn="r"/>
              <a:t>20</a:t>
            </a:fld>
            <a:endParaRPr 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23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22</a:t>
            </a:fld>
            <a:endParaRPr lang="nl-NL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01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23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/>
              <a:t>Let op!</a:t>
            </a:r>
            <a:r>
              <a:rPr lang="nl-NL" baseline="0" dirty="0"/>
              <a:t> Gelegenheid voor vragen is na de demo met uitleg (stap 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88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17703-6B94-4367-99D0-B0FCAFFD3A68}" type="slidenum">
              <a:rPr lang="nl-NL" smtClean="0">
                <a:cs typeface="Arial" charset="0"/>
              </a:rPr>
              <a:pPr/>
              <a:t>4</a:t>
            </a:fld>
            <a:endParaRPr lang="nl-NL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38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071FC-E8EC-443A-80FC-6A0B28F381DE}" type="slidenum">
              <a:rPr lang="nl-NL" smtClean="0">
                <a:cs typeface="Arial" charset="0"/>
              </a:rPr>
              <a:pPr/>
              <a:t>24</a:t>
            </a:fld>
            <a:endParaRPr lang="nl-NL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1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01793-79FB-47DC-99A4-8D527972E52A}" type="slidenum">
              <a:rPr lang="nl-NL" smtClean="0">
                <a:cs typeface="Arial" charset="0"/>
              </a:rPr>
              <a:pPr/>
              <a:t>25</a:t>
            </a:fld>
            <a:endParaRPr lang="nl-NL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28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5B19B-93FC-4C9D-BEDA-F867FCB24627}" type="slidenum">
              <a:rPr lang="nl-NL" smtClean="0">
                <a:cs typeface="Arial" charset="0"/>
              </a:rPr>
              <a:pPr/>
              <a:t>26</a:t>
            </a:fld>
            <a:endParaRPr lang="nl-NL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4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8F247A-17B8-4054-B958-F202D18F4806}" type="slidenum">
              <a:rPr lang="nl-NL" smtClean="0">
                <a:cs typeface="Arial" charset="0"/>
              </a:rPr>
              <a:pPr/>
              <a:t>27</a:t>
            </a:fld>
            <a:endParaRPr lang="nl-NL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92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76630-C4DF-4A5F-AF70-2108325B4A0F}" type="slidenum">
              <a:rPr lang="nl-NL" smtClean="0">
                <a:cs typeface="Arial" charset="0"/>
              </a:rPr>
              <a:pPr/>
              <a:t>28</a:t>
            </a:fld>
            <a:endParaRPr lang="nl-NL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4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6F5BE-89A0-4CC5-9035-46360D0204A6}" type="slidenum">
              <a:rPr lang="nl-NL" smtClean="0">
                <a:cs typeface="Arial" charset="0"/>
              </a:rPr>
              <a:pPr/>
              <a:t>29</a:t>
            </a:fld>
            <a:endParaRPr lang="nl-NL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4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/>
              <a:t>Let op!</a:t>
            </a:r>
            <a:r>
              <a:rPr lang="nl-NL" baseline="0" dirty="0"/>
              <a:t> Gelegenheid voor vragen is na de demo </a:t>
            </a:r>
            <a:r>
              <a:rPr lang="nl-NL" baseline="0"/>
              <a:t>met uitleg (stap 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650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32</a:t>
            </a:fld>
            <a:endParaRPr lang="nl-NL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410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2032A6-6C64-4052-B0E4-8772AD6E94F1}" type="slidenum">
              <a:rPr lang="nl-NL" smtClean="0">
                <a:cs typeface="Arial" charset="0"/>
              </a:rPr>
              <a:pPr/>
              <a:t>33</a:t>
            </a:fld>
            <a:endParaRPr lang="nl-NL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100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907E89-ED84-4F91-9D02-0B6EAF434EA2}" type="slidenum">
              <a:rPr lang="nl-NL" smtClean="0">
                <a:cs typeface="Arial" charset="0"/>
              </a:rPr>
              <a:pPr/>
              <a:t>34</a:t>
            </a:fld>
            <a:endParaRPr lang="nl-NL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50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5</a:t>
            </a:fld>
            <a:endParaRPr lang="nl-NL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431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AF334B-DE92-4FC1-8010-628A368C51E8}" type="slidenum">
              <a:rPr lang="nl-NL" smtClean="0">
                <a:cs typeface="Arial" charset="0"/>
              </a:rPr>
              <a:pPr/>
              <a:t>35</a:t>
            </a:fld>
            <a:endParaRPr lang="nl-NL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/>
              <a:t>Na een</a:t>
            </a:r>
            <a:r>
              <a:rPr lang="nl-NL" baseline="0" dirty="0"/>
              <a:t> demo zonder uitleg (stap 1) mogen cursisten direct zelf aan de slag (stap 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7344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36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/>
              <a:t>Let op!</a:t>
            </a:r>
            <a:r>
              <a:rPr lang="nl-NL" baseline="0" dirty="0"/>
              <a:t> Gelegenheid voor vragen is na de demo </a:t>
            </a:r>
            <a:r>
              <a:rPr lang="nl-NL" baseline="0"/>
              <a:t>met uitleg (stap 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171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37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785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38</a:t>
            </a:fld>
            <a:endParaRPr lang="nl-NL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604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3F64C-1261-47D0-91BA-9D07A6252004}" type="slidenum">
              <a:rPr lang="nl-NL" smtClean="0">
                <a:cs typeface="Arial" charset="0"/>
              </a:rPr>
              <a:pPr/>
              <a:t>39</a:t>
            </a:fld>
            <a:endParaRPr lang="nl-NL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99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40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166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41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518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43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044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44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44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55DB3-1C25-46E4-8E1F-332BA00D7A54}" type="slidenum">
              <a:rPr lang="nl-NL" smtClean="0">
                <a:cs typeface="Arial" charset="0"/>
              </a:rPr>
              <a:pPr/>
              <a:t>46</a:t>
            </a:fld>
            <a:endParaRPr lang="nl-NL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70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6</a:t>
            </a:fld>
            <a:endParaRPr lang="nl-NL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97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48</a:t>
            </a:fld>
            <a:endParaRPr lang="nl-NL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607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49</a:t>
            </a:fld>
            <a:endParaRPr lang="nl-NL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18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50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673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51</a:t>
            </a:fld>
            <a:endParaRPr lang="nl-NL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0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069719-9F0B-4DB7-ABAE-12FCA9B895B3}" type="slidenum">
              <a:rPr lang="nl-NL" smtClean="0">
                <a:cs typeface="Arial" charset="0"/>
              </a:rPr>
              <a:pPr/>
              <a:t>7</a:t>
            </a:fld>
            <a:endParaRPr lang="nl-NL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8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9</a:t>
            </a:fld>
            <a:endParaRPr lang="nl-NL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2892F1-88DC-49AB-82BA-8082AB4A9DCC}" type="slidenum">
              <a:rPr lang="nl-NL" smtClean="0">
                <a:cs typeface="Arial" charset="0"/>
              </a:rPr>
              <a:pPr/>
              <a:t>10</a:t>
            </a:fld>
            <a:endParaRPr lang="nl-NL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9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C40EFA-8200-4DBE-A66C-811DA34AA6B4}" type="slidenum">
              <a:rPr lang="nl-NL" smtClean="0">
                <a:cs typeface="Arial" charset="0"/>
              </a:rPr>
              <a:pPr/>
              <a:t>11</a:t>
            </a:fld>
            <a:endParaRPr lang="nl-NL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43D417-1A71-4DF4-879F-BF230DAD3A41}" type="slidenum">
              <a:rPr lang="nl-NL" smtClean="0">
                <a:cs typeface="Arial" charset="0"/>
              </a:rPr>
              <a:pPr/>
              <a:t>12</a:t>
            </a:fld>
            <a:endParaRPr lang="nl-NL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4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cs typeface="+mn-cs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05831" y="6467038"/>
            <a:ext cx="6349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1200" b="1" dirty="0">
                <a:solidFill>
                  <a:srgbClr val="000090"/>
                </a:solidFill>
              </a:rPr>
              <a:t>2015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8399206" y="6482426"/>
            <a:ext cx="6784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5A243-5BF8-4FC9-81AC-FF3939093DC1}" type="slidenum">
              <a:rPr lang="nl-NL" sz="1000" b="1" smtClean="0">
                <a:solidFill>
                  <a:srgbClr val="000090"/>
                </a:solidFill>
              </a:rPr>
              <a:t>‹nr.›</a:t>
            </a:fld>
            <a:r>
              <a:rPr lang="nl-NL" sz="1000" b="1" dirty="0">
                <a:solidFill>
                  <a:srgbClr val="000090"/>
                </a:solidFill>
              </a:rPr>
              <a:t> / 51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0CFIM3pq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ZqcgYFA5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ao7GOhIU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nimatieraad.n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tstichting.nl/reanimati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XMgzR9QR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600" b="1" dirty="0"/>
              <a:t>LET OP !!!</a:t>
            </a:r>
          </a:p>
        </p:txBody>
      </p:sp>
      <p:sp>
        <p:nvSpPr>
          <p:cNvPr id="205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35396" y="990600"/>
            <a:ext cx="83375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nl-NL" dirty="0"/>
          </a:p>
          <a:p>
            <a:pPr>
              <a:buFontTx/>
              <a:buNone/>
            </a:pPr>
            <a:r>
              <a:rPr lang="nl-NL" dirty="0"/>
              <a:t>   © 2015 Nederlandse Reanimatie Raad</a:t>
            </a:r>
          </a:p>
          <a:p>
            <a:pPr>
              <a:buFontTx/>
              <a:buNone/>
            </a:pPr>
            <a:endParaRPr lang="nl-NL" dirty="0"/>
          </a:p>
          <a:p>
            <a:pPr>
              <a:buFontTx/>
              <a:buNone/>
            </a:pPr>
            <a:r>
              <a:rPr lang="nl-NL" sz="2400" dirty="0"/>
              <a:t>    Deze PowerPoint en de afbeeldingen zijn </a:t>
            </a:r>
            <a:r>
              <a:rPr lang="nl-NL" sz="2400" dirty="0" err="1"/>
              <a:t>auteursrechte-lijk</a:t>
            </a:r>
            <a:r>
              <a:rPr lang="nl-NL" sz="2400" dirty="0"/>
              <a:t> beschermd. U mag deze PowerPoint in zijn originele hoedanigheid kosteloos gebruiken. De teksten en afbeeldingen mogen echter </a:t>
            </a:r>
            <a:r>
              <a:rPr lang="nl-NL" sz="2400" u="sng" dirty="0"/>
              <a:t>niet</a:t>
            </a:r>
            <a:r>
              <a:rPr lang="nl-NL" sz="2400" dirty="0"/>
              <a:t> voor andere doeleinden worden gebruikt voordat schriftelijke toestemming van de NRR is verkregen.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Roep hulp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8211" name="Afbeelding 19" descr="1.0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306" y="1164771"/>
            <a:ext cx="450532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LET OP VEILIGHEID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23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1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35488" y="1333411"/>
            <a:ext cx="460851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Schud</a:t>
            </a:r>
            <a:r>
              <a:rPr lang="en-GB" sz="2400" dirty="0"/>
              <a:t> </a:t>
            </a:r>
            <a:r>
              <a:rPr lang="en-GB" sz="2400" dirty="0" err="1"/>
              <a:t>voorzichtig</a:t>
            </a:r>
            <a:r>
              <a:rPr lang="en-GB" sz="2400" dirty="0"/>
              <a:t> de </a:t>
            </a:r>
            <a:r>
              <a:rPr lang="en-GB" sz="2400" dirty="0" err="1"/>
              <a:t>schouders</a:t>
            </a:r>
            <a:r>
              <a:rPr lang="en-GB" sz="2400" dirty="0"/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Vraag</a:t>
            </a:r>
            <a:r>
              <a:rPr lang="en-GB" sz="2400" dirty="0"/>
              <a:t>: “</a:t>
            </a:r>
            <a:r>
              <a:rPr lang="en-GB" sz="2400" dirty="0" err="1"/>
              <a:t>Gaat</a:t>
            </a:r>
            <a:r>
              <a:rPr lang="en-GB" sz="2400" dirty="0"/>
              <a:t> het?”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dirty="0" err="1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Laat</a:t>
            </a:r>
            <a:r>
              <a:rPr lang="en-GB" sz="2000" dirty="0"/>
              <a:t> </a:t>
            </a:r>
            <a:r>
              <a:rPr lang="en-GB" sz="2000" dirty="0" err="1"/>
              <a:t>liggen</a:t>
            </a:r>
            <a:r>
              <a:rPr lang="en-GB" sz="2000" dirty="0"/>
              <a:t> </a:t>
            </a:r>
            <a:r>
              <a:rPr lang="en-GB" sz="2000" dirty="0" err="1"/>
              <a:t>zoals</a:t>
            </a:r>
            <a:r>
              <a:rPr lang="en-GB" sz="2000" dirty="0"/>
              <a:t> u hem </a:t>
            </a:r>
            <a:r>
              <a:rPr lang="en-GB" sz="2000" dirty="0" err="1"/>
              <a:t>vond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Zoek</a:t>
            </a:r>
            <a:r>
              <a:rPr lang="en-GB" sz="2000" dirty="0"/>
              <a:t> </a:t>
            </a:r>
            <a:r>
              <a:rPr lang="en-GB" sz="2000" dirty="0" err="1"/>
              <a:t>uit</a:t>
            </a:r>
            <a:r>
              <a:rPr lang="en-GB" sz="2000" dirty="0"/>
              <a:t> </a:t>
            </a:r>
            <a:r>
              <a:rPr lang="en-GB" sz="2000" dirty="0" err="1"/>
              <a:t>wat</a:t>
            </a:r>
            <a:r>
              <a:rPr lang="en-GB" sz="2000" dirty="0"/>
              <a:t> het </a:t>
            </a:r>
            <a:r>
              <a:rPr lang="en-GB" sz="2000" dirty="0" err="1"/>
              <a:t>probleem</a:t>
            </a:r>
            <a:r>
              <a:rPr lang="en-GB" sz="2000" dirty="0"/>
              <a:t> is.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Zorg zo nodig voor professionele hulp. </a:t>
            </a:r>
            <a:endParaRPr lang="en-GB" sz="2000" dirty="0"/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Controleer</a:t>
            </a:r>
            <a:r>
              <a:rPr lang="en-GB" sz="2000" dirty="0"/>
              <a:t> </a:t>
            </a:r>
            <a:r>
              <a:rPr lang="en-GB" sz="2000" dirty="0" err="1"/>
              <a:t>regelmatig</a:t>
            </a:r>
            <a:r>
              <a:rPr lang="en-GB" sz="2000" dirty="0"/>
              <a:t>.</a:t>
            </a:r>
          </a:p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b="1" i="1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Alarmeren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endParaRPr lang="en-US" sz="2400" dirty="0"/>
          </a:p>
        </p:txBody>
      </p:sp>
      <p:pic>
        <p:nvPicPr>
          <p:cNvPr id="11268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BEL 112 (</a:t>
            </a:r>
            <a:r>
              <a:rPr lang="en-GB" sz="2800" b="1" dirty="0" err="1">
                <a:solidFill>
                  <a:srgbClr val="084077"/>
                </a:solidFill>
              </a:rPr>
              <a:t>liever</a:t>
            </a:r>
            <a:r>
              <a:rPr lang="en-GB" sz="2800" b="1" dirty="0">
                <a:solidFill>
                  <a:srgbClr val="084077"/>
                </a:solidFill>
              </a:rPr>
              <a:t>: </a:t>
            </a:r>
            <a:r>
              <a:rPr lang="en-GB" sz="2800" b="1" dirty="0" err="1">
                <a:solidFill>
                  <a:srgbClr val="084077"/>
                </a:solidFill>
              </a:rPr>
              <a:t>laat</a:t>
            </a:r>
            <a:r>
              <a:rPr lang="en-GB" sz="2800" b="1" dirty="0">
                <a:solidFill>
                  <a:srgbClr val="084077"/>
                </a:solidFill>
              </a:rPr>
              <a:t> </a:t>
            </a:r>
            <a:r>
              <a:rPr lang="en-GB" sz="2800" b="1" dirty="0" err="1">
                <a:solidFill>
                  <a:srgbClr val="084077"/>
                </a:solidFill>
              </a:rPr>
              <a:t>bellen</a:t>
            </a:r>
            <a:r>
              <a:rPr lang="en-GB" sz="2800" b="1" dirty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5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9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3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BEL 112 (</a:t>
            </a:r>
            <a:r>
              <a:rPr lang="en-GB" sz="2800" b="1" dirty="0" err="1">
                <a:solidFill>
                  <a:srgbClr val="084077"/>
                </a:solidFill>
              </a:rPr>
              <a:t>liever</a:t>
            </a:r>
            <a:r>
              <a:rPr lang="en-GB" sz="2800" b="1" dirty="0">
                <a:solidFill>
                  <a:srgbClr val="084077"/>
                </a:solidFill>
              </a:rPr>
              <a:t>: </a:t>
            </a:r>
            <a:r>
              <a:rPr lang="en-GB" sz="2800" b="1" dirty="0" err="1">
                <a:solidFill>
                  <a:srgbClr val="084077"/>
                </a:solidFill>
              </a:rPr>
              <a:t>laat</a:t>
            </a:r>
            <a:r>
              <a:rPr lang="en-GB" sz="2800" b="1" dirty="0">
                <a:solidFill>
                  <a:srgbClr val="084077"/>
                </a:solidFill>
              </a:rPr>
              <a:t> </a:t>
            </a:r>
            <a:r>
              <a:rPr lang="en-GB" sz="2800" b="1" dirty="0" err="1">
                <a:solidFill>
                  <a:srgbClr val="084077"/>
                </a:solidFill>
              </a:rPr>
              <a:t>bellen</a:t>
            </a:r>
            <a:r>
              <a:rPr lang="en-GB" sz="2800" b="1" dirty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427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84374" y="2201706"/>
            <a:ext cx="4617856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/>
              <a:t>Leg telefoon naast slachtoffer (op speakerfunctie) 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Volg</a:t>
            </a:r>
            <a:r>
              <a:rPr lang="en-GB" sz="2400" dirty="0">
                <a:solidFill>
                  <a:srgbClr val="000000"/>
                </a:solidFill>
              </a:rPr>
              <a:t> de </a:t>
            </a:r>
            <a:r>
              <a:rPr lang="en-GB" sz="2400" dirty="0" err="1">
                <a:solidFill>
                  <a:srgbClr val="000000"/>
                </a:solidFill>
              </a:rPr>
              <a:t>instructies</a:t>
            </a:r>
            <a:r>
              <a:rPr lang="en-GB" sz="2400" dirty="0">
                <a:solidFill>
                  <a:srgbClr val="000000"/>
                </a:solidFill>
              </a:rPr>
              <a:t> van de centralist.</a:t>
            </a:r>
          </a:p>
        </p:txBody>
      </p:sp>
    </p:spTree>
    <p:extLst>
      <p:ext uri="{BB962C8B-B14F-4D97-AF65-F5344CB8AC3E}">
        <p14:creationId xmlns:p14="http://schemas.microsoft.com/office/powerpoint/2010/main" val="365472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BEL 112 (</a:t>
            </a:r>
            <a:r>
              <a:rPr lang="en-GB" sz="2800" b="1" dirty="0" err="1">
                <a:solidFill>
                  <a:srgbClr val="084077"/>
                </a:solidFill>
              </a:rPr>
              <a:t>liever</a:t>
            </a:r>
            <a:r>
              <a:rPr lang="en-GB" sz="2800" b="1" dirty="0">
                <a:solidFill>
                  <a:srgbClr val="084077"/>
                </a:solidFill>
              </a:rPr>
              <a:t>: </a:t>
            </a:r>
            <a:r>
              <a:rPr lang="en-GB" sz="2800" b="1" dirty="0" err="1">
                <a:solidFill>
                  <a:srgbClr val="084077"/>
                </a:solidFill>
              </a:rPr>
              <a:t>laat</a:t>
            </a:r>
            <a:r>
              <a:rPr lang="en-GB" sz="2800" b="1" dirty="0">
                <a:solidFill>
                  <a:srgbClr val="084077"/>
                </a:solidFill>
              </a:rPr>
              <a:t> </a:t>
            </a:r>
            <a:r>
              <a:rPr lang="en-GB" sz="2800" b="1" dirty="0" err="1">
                <a:solidFill>
                  <a:srgbClr val="084077"/>
                </a:solidFill>
              </a:rPr>
              <a:t>bellen</a:t>
            </a:r>
            <a:r>
              <a:rPr lang="en-GB" sz="2800" b="1" dirty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/>
              <a:t>Leg telefoon naast slachtoffer (speakerfunctie) zodat de hulpverlener </a:t>
            </a:r>
            <a:r>
              <a:rPr lang="en-GB" sz="2400" dirty="0">
                <a:solidFill>
                  <a:srgbClr val="000000"/>
                </a:solidFill>
              </a:rPr>
              <a:t>de </a:t>
            </a:r>
            <a:r>
              <a:rPr lang="en-GB" sz="2400" dirty="0" err="1">
                <a:solidFill>
                  <a:srgbClr val="000000"/>
                </a:solidFill>
              </a:rPr>
              <a:t>instructies</a:t>
            </a:r>
            <a:r>
              <a:rPr lang="en-GB" sz="2400" dirty="0">
                <a:solidFill>
                  <a:srgbClr val="000000"/>
                </a:solidFill>
              </a:rPr>
              <a:t> van de centralist </a:t>
            </a:r>
            <a:r>
              <a:rPr lang="en-GB" sz="2400" dirty="0" err="1">
                <a:solidFill>
                  <a:srgbClr val="000000"/>
                </a:solidFill>
              </a:rPr>
              <a:t>kan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opvolgen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Laat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een</a:t>
            </a:r>
            <a:r>
              <a:rPr lang="en-GB" sz="2400" dirty="0">
                <a:solidFill>
                  <a:srgbClr val="000000"/>
                </a:solidFill>
              </a:rPr>
              <a:t> AED </a:t>
            </a:r>
            <a:r>
              <a:rPr lang="en-GB" sz="2400" dirty="0" err="1">
                <a:solidFill>
                  <a:srgbClr val="000000"/>
                </a:solidFill>
              </a:rPr>
              <a:t>halen</a:t>
            </a:r>
            <a:r>
              <a:rPr lang="en-GB" sz="2400" dirty="0">
                <a:solidFill>
                  <a:srgbClr val="000000"/>
                </a:solidFill>
              </a:rPr>
              <a:t>         </a:t>
            </a:r>
            <a:r>
              <a:rPr lang="en-GB" sz="2400" dirty="0" err="1">
                <a:solidFill>
                  <a:srgbClr val="000000"/>
                </a:solidFill>
              </a:rPr>
              <a:t>indien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beschikbaar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1157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en lift de kin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711"/>
          <a:stretch/>
        </p:blipFill>
        <p:spPr>
          <a:xfrm>
            <a:off x="390145" y="1743456"/>
            <a:ext cx="4274117" cy="40111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4686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en lift de kin</a:t>
            </a:r>
          </a:p>
          <a:p>
            <a:pPr eaLnBrk="1" hangingPunct="1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Kijk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luister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voel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maximaal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10 sec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naar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ademhaling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600"/>
              </a:spcBef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Afwijkende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twijfel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daarover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is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een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ademhaling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419"/>
          <a:stretch/>
        </p:blipFill>
        <p:spPr>
          <a:xfrm>
            <a:off x="390145" y="1731264"/>
            <a:ext cx="4274117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/>
          </a:p>
          <a:p>
            <a:pPr marL="0" indent="0" algn="ctr">
              <a:buFontTx/>
              <a:buNone/>
            </a:pPr>
            <a:endParaRPr lang="en-GB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813378" y="24336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800" b="1" dirty="0" err="1">
                <a:solidFill>
                  <a:schemeClr val="accent4"/>
                </a:solidFill>
              </a:rPr>
              <a:t>Basale</a:t>
            </a:r>
            <a:r>
              <a:rPr lang="en-GB" sz="4800" b="1" dirty="0">
                <a:solidFill>
                  <a:schemeClr val="accent4"/>
                </a:solidFill>
              </a:rPr>
              <a:t> reanimatie</a:t>
            </a:r>
            <a:endParaRPr lang="en-GB" sz="28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800" b="1" i="1" dirty="0" err="1">
                <a:solidFill>
                  <a:srgbClr val="084077"/>
                </a:solidFill>
              </a:rPr>
              <a:t>Versie</a:t>
            </a:r>
            <a:r>
              <a:rPr lang="en-GB" sz="1800" b="1" i="1" dirty="0">
                <a:solidFill>
                  <a:srgbClr val="084077"/>
                </a:solidFill>
              </a:rPr>
              <a:t> </a:t>
            </a:r>
            <a:r>
              <a:rPr lang="en-GB" sz="1800" b="1" i="1" dirty="0" err="1">
                <a:solidFill>
                  <a:srgbClr val="084077"/>
                </a:solidFill>
              </a:rPr>
              <a:t>aug.</a:t>
            </a:r>
            <a:r>
              <a:rPr lang="en-GB" sz="1800" b="1" i="1" dirty="0">
                <a:solidFill>
                  <a:srgbClr val="084077"/>
                </a:solidFill>
              </a:rPr>
              <a:t> 2016</a:t>
            </a:r>
            <a:endParaRPr lang="en-GB" sz="1800" b="1" i="1" dirty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6026" y="2040193"/>
            <a:ext cx="7919885" cy="39034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dirty="0" err="1"/>
              <a:t>Komt</a:t>
            </a:r>
            <a:r>
              <a:rPr lang="en-GB" sz="2800" dirty="0"/>
              <a:t> </a:t>
            </a:r>
            <a:r>
              <a:rPr lang="en-GB" sz="2800" dirty="0" err="1"/>
              <a:t>voor</a:t>
            </a:r>
            <a:r>
              <a:rPr lang="en-GB" sz="2800" dirty="0"/>
              <a:t> tot in 40% van de </a:t>
            </a:r>
            <a:r>
              <a:rPr lang="en-GB" sz="2800" dirty="0" err="1"/>
              <a:t>gevallen</a:t>
            </a:r>
            <a:r>
              <a:rPr lang="en-GB" sz="2800" dirty="0"/>
              <a:t> en </a:t>
            </a:r>
            <a:r>
              <a:rPr lang="en-GB" sz="2800" dirty="0" err="1"/>
              <a:t>begint</a:t>
            </a:r>
            <a:r>
              <a:rPr lang="en-GB" sz="2800" dirty="0"/>
              <a:t> </a:t>
            </a:r>
            <a:r>
              <a:rPr lang="en-GB" sz="2800" dirty="0" err="1"/>
              <a:t>kort</a:t>
            </a:r>
            <a:r>
              <a:rPr lang="en-GB" sz="2800" dirty="0"/>
              <a:t> </a:t>
            </a:r>
            <a:r>
              <a:rPr lang="en-GB" sz="2800" dirty="0" err="1"/>
              <a:t>nadat</a:t>
            </a:r>
            <a:r>
              <a:rPr lang="en-GB" sz="2800" dirty="0"/>
              <a:t> de </a:t>
            </a:r>
            <a:r>
              <a:rPr lang="en-GB" sz="2800" dirty="0" err="1"/>
              <a:t>circulatie</a:t>
            </a:r>
            <a:r>
              <a:rPr lang="en-GB" sz="2800" dirty="0"/>
              <a:t> </a:t>
            </a:r>
            <a:r>
              <a:rPr lang="en-GB" sz="2800" dirty="0" err="1"/>
              <a:t>stopt</a:t>
            </a:r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 err="1"/>
              <a:t>Beschreven</a:t>
            </a:r>
            <a:r>
              <a:rPr lang="en-GB" sz="2800" dirty="0"/>
              <a:t> </a:t>
            </a:r>
            <a:r>
              <a:rPr lang="en-GB" sz="2800" dirty="0" err="1"/>
              <a:t>als</a:t>
            </a:r>
            <a:r>
              <a:rPr lang="en-GB" sz="2800" dirty="0"/>
              <a:t> </a:t>
            </a:r>
            <a:r>
              <a:rPr lang="en-GB" sz="2800" dirty="0" err="1"/>
              <a:t>moeilijke</a:t>
            </a:r>
            <a:r>
              <a:rPr lang="en-GB" sz="2800" dirty="0"/>
              <a:t>, </a:t>
            </a:r>
            <a:r>
              <a:rPr lang="en-GB" sz="2800" dirty="0" err="1"/>
              <a:t>zware</a:t>
            </a:r>
            <a:r>
              <a:rPr lang="en-GB" sz="2800" dirty="0"/>
              <a:t>, </a:t>
            </a:r>
            <a:r>
              <a:rPr lang="en-GB" sz="2800" dirty="0" err="1"/>
              <a:t>luidruchtige</a:t>
            </a:r>
            <a:r>
              <a:rPr lang="en-GB" sz="2800" dirty="0"/>
              <a:t> </a:t>
            </a:r>
            <a:r>
              <a:rPr lang="en-GB" sz="2800" dirty="0" err="1"/>
              <a:t>adembeweging</a:t>
            </a:r>
            <a:endParaRPr lang="en-GB" sz="2800" dirty="0"/>
          </a:p>
          <a:p>
            <a:pPr eaLnBrk="1" hangingPunct="1">
              <a:buFontTx/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eaLnBrk="1" hangingPunct="1"/>
            <a:r>
              <a:rPr lang="en-GB" sz="2800" b="1" dirty="0" err="1">
                <a:solidFill>
                  <a:schemeClr val="tx2"/>
                </a:solidFill>
              </a:rPr>
              <a:t>Dit</a:t>
            </a:r>
            <a:r>
              <a:rPr lang="en-GB" sz="2800" b="1" dirty="0">
                <a:solidFill>
                  <a:schemeClr val="tx2"/>
                </a:solidFill>
              </a:rPr>
              <a:t> is </a:t>
            </a:r>
            <a:r>
              <a:rPr lang="en-GB" sz="2800" b="1" dirty="0" err="1">
                <a:solidFill>
                  <a:schemeClr val="tx2"/>
                </a:solidFill>
              </a:rPr>
              <a:t>een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>
                <a:solidFill>
                  <a:schemeClr val="tx2"/>
                </a:solidFill>
              </a:rPr>
              <a:t>teken</a:t>
            </a:r>
            <a:r>
              <a:rPr lang="en-GB" sz="2800" b="1" dirty="0">
                <a:solidFill>
                  <a:schemeClr val="tx2"/>
                </a:solidFill>
              </a:rPr>
              <a:t> van </a:t>
            </a:r>
            <a:r>
              <a:rPr lang="en-GB" sz="2800" b="1" dirty="0" err="1">
                <a:solidFill>
                  <a:schemeClr val="tx2"/>
                </a:solidFill>
              </a:rPr>
              <a:t>een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err="1">
                <a:solidFill>
                  <a:schemeClr val="tx2"/>
                </a:solidFill>
              </a:rPr>
              <a:t>circulatiestilstand</a:t>
            </a:r>
            <a:endParaRPr lang="en-GB" sz="2800" b="1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AFWIJKENDE ADEMHALING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84077"/>
                </a:solidFill>
              </a:rPr>
              <a:t>AFWIJKENDE ADEMHALING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87152" y="269264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Me0CFIM3p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err="1">
                <a:solidFill>
                  <a:srgbClr val="084077"/>
                </a:solidFill>
              </a:rPr>
              <a:t>Alleen</a:t>
            </a:r>
            <a:r>
              <a:rPr lang="en-GB" sz="2800" b="1" dirty="0">
                <a:solidFill>
                  <a:srgbClr val="084077"/>
                </a:solidFill>
              </a:rPr>
              <a:t>, </a:t>
            </a:r>
            <a:r>
              <a:rPr lang="en-GB" sz="2800" b="1" dirty="0" err="1">
                <a:solidFill>
                  <a:srgbClr val="084077"/>
                </a:solidFill>
              </a:rPr>
              <a:t>haal</a:t>
            </a:r>
            <a:r>
              <a:rPr lang="en-GB" sz="2800" b="1" dirty="0">
                <a:solidFill>
                  <a:srgbClr val="084077"/>
                </a:solidFill>
              </a:rPr>
              <a:t> AED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/>
              <a:t>Indien alleen, haal een AED indien </a:t>
            </a:r>
            <a:r>
              <a:rPr lang="nl-NL" sz="2400" u="sng" dirty="0"/>
              <a:t>direct</a:t>
            </a:r>
            <a:r>
              <a:rPr lang="nl-NL" sz="2400" dirty="0"/>
              <a:t> beschikbaar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/>
          </a:p>
          <a:p>
            <a:pPr marL="0" indent="0" algn="ctr">
              <a:buFontTx/>
              <a:buNone/>
            </a:pPr>
            <a:endParaRPr lang="en-GB" dirty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Oefenen vaardigheden</a:t>
            </a:r>
          </a:p>
        </p:txBody>
      </p:sp>
    </p:spTree>
    <p:extLst>
      <p:ext uri="{BB962C8B-B14F-4D97-AF65-F5344CB8AC3E}">
        <p14:creationId xmlns:p14="http://schemas.microsoft.com/office/powerpoint/2010/main" val="70192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GEEF 30 COMPRESSIES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9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28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32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521902"/>
            <a:ext cx="4293196" cy="45612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4662" y="1656000"/>
            <a:ext cx="4643437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err="1"/>
              <a:t>een</a:t>
            </a:r>
            <a:r>
              <a:rPr lang="en-GB" sz="2400" dirty="0"/>
              <a:t> hand in het </a:t>
            </a:r>
            <a:r>
              <a:rPr lang="en-GB" sz="2400" dirty="0" err="1"/>
              <a:t>midden</a:t>
            </a:r>
            <a:r>
              <a:rPr lang="en-GB" sz="2400" dirty="0"/>
              <a:t> van de </a:t>
            </a:r>
            <a:r>
              <a:rPr lang="en-GB" sz="2400" dirty="0" err="1"/>
              <a:t>borstkas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</a:t>
            </a:r>
            <a:r>
              <a:rPr lang="en-GB" sz="2400" dirty="0" err="1"/>
              <a:t>uw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hand </a:t>
            </a:r>
            <a:r>
              <a:rPr lang="en-GB" sz="2400" dirty="0" err="1"/>
              <a:t>bovenop</a:t>
            </a:r>
            <a:r>
              <a:rPr lang="en-GB" sz="2400" dirty="0"/>
              <a:t> de </a:t>
            </a:r>
            <a:r>
              <a:rPr lang="en-GB" sz="2400" dirty="0" err="1"/>
              <a:t>eerste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Zorg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alleen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de hand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raakt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Druk</a:t>
            </a:r>
            <a:r>
              <a:rPr lang="en-GB" sz="2400" dirty="0"/>
              <a:t> het </a:t>
            </a:r>
            <a:r>
              <a:rPr lang="en-GB" sz="2400" dirty="0" err="1"/>
              <a:t>borstbeen</a:t>
            </a:r>
            <a:r>
              <a:rPr lang="en-GB" sz="2400" dirty="0"/>
              <a:t> 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Frequentie</a:t>
            </a:r>
            <a:r>
              <a:rPr lang="en-GB" sz="2000" dirty="0"/>
              <a:t> 100 - 120 / min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Diepte</a:t>
            </a:r>
            <a:r>
              <a:rPr lang="en-GB" sz="2000" dirty="0"/>
              <a:t> 5-6 cm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Gelijkmatig</a:t>
            </a:r>
            <a:r>
              <a:rPr lang="en-GB" sz="2000" dirty="0"/>
              <a:t> </a:t>
            </a:r>
            <a:r>
              <a:rPr lang="en-GB" sz="2000" dirty="0" err="1"/>
              <a:t>indrukken</a:t>
            </a:r>
            <a:r>
              <a:rPr lang="en-GB" sz="2000" dirty="0"/>
              <a:t> – </a:t>
            </a:r>
            <a:r>
              <a:rPr lang="en-GB" sz="2000" dirty="0" err="1"/>
              <a:t>omhoog</a:t>
            </a:r>
            <a:r>
              <a:rPr lang="en-GB" sz="2000" dirty="0"/>
              <a:t> 	</a:t>
            </a:r>
            <a:r>
              <a:rPr lang="en-GB" sz="2000" dirty="0" err="1"/>
              <a:t>laten</a:t>
            </a:r>
            <a:r>
              <a:rPr lang="en-GB" sz="2000" dirty="0"/>
              <a:t> </a:t>
            </a:r>
            <a:r>
              <a:rPr lang="en-GB" sz="2000" dirty="0" err="1"/>
              <a:t>komen</a:t>
            </a:r>
            <a:endParaRPr lang="en-GB" sz="20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Voorkom</a:t>
            </a:r>
            <a:r>
              <a:rPr lang="en-GB" sz="2000" dirty="0"/>
              <a:t> </a:t>
            </a:r>
            <a:r>
              <a:rPr lang="en-GB" sz="2000" dirty="0" err="1"/>
              <a:t>leunen</a:t>
            </a:r>
            <a:endParaRPr lang="en-GB" sz="2000" dirty="0"/>
          </a:p>
        </p:txBody>
      </p:sp>
      <p:pic>
        <p:nvPicPr>
          <p:cNvPr id="19460" name="Afbeelding 4" descr="2.03.pdf"/>
          <p:cNvPicPr>
            <a:picLocks noChangeAspect="1"/>
          </p:cNvPicPr>
          <p:nvPr/>
        </p:nvPicPr>
        <p:blipFill>
          <a:blip r:embed="rId3" cstate="print"/>
          <a:srcRect l="53038" t="16055" b="27016"/>
          <a:stretch>
            <a:fillRect/>
          </a:stretch>
        </p:blipFill>
        <p:spPr bwMode="auto">
          <a:xfrm>
            <a:off x="559522" y="648277"/>
            <a:ext cx="2765657" cy="3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.02.pdf"/>
          <p:cNvPicPr>
            <a:picLocks noChangeAspect="1"/>
          </p:cNvPicPr>
          <p:nvPr/>
        </p:nvPicPr>
        <p:blipFill rotWithShape="1">
          <a:blip r:embed="rId4" cstate="print"/>
          <a:srcRect l="29766" t="30359" r="29255" b="35706"/>
          <a:stretch/>
        </p:blipFill>
        <p:spPr>
          <a:xfrm>
            <a:off x="1784669" y="3866786"/>
            <a:ext cx="2518814" cy="24855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BORSTCOMPRESSIES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GEEF 2 BEADEMINGEN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3438" y="1822450"/>
            <a:ext cx="450056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/>
              <a:t>Open de </a:t>
            </a:r>
            <a:r>
              <a:rPr lang="en-GB" sz="2400" dirty="0" err="1"/>
              <a:t>luchtweg</a:t>
            </a:r>
            <a:endParaRPr lang="en-GB" sz="2400" dirty="0"/>
          </a:p>
          <a:p>
            <a:pPr lvl="1" eaLnBrk="1" hangingPunct="1">
              <a:spcBef>
                <a:spcPts val="0"/>
              </a:spcBef>
            </a:pPr>
            <a:r>
              <a:rPr lang="en-GB" sz="2400" dirty="0" err="1"/>
              <a:t>Kantel</a:t>
            </a:r>
            <a:r>
              <a:rPr lang="en-GB" sz="2400" dirty="0"/>
              <a:t> het </a:t>
            </a:r>
            <a:r>
              <a:rPr lang="en-GB" sz="2400" dirty="0" err="1"/>
              <a:t>hoofd</a:t>
            </a:r>
            <a:endParaRPr lang="en-GB" sz="2400" dirty="0"/>
          </a:p>
          <a:p>
            <a:pPr lvl="1" eaLnBrk="1" hangingPunct="1">
              <a:spcBef>
                <a:spcPts val="0"/>
              </a:spcBef>
            </a:pPr>
            <a:r>
              <a:rPr lang="en-GB" sz="2400" dirty="0"/>
              <a:t>Lift de kin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/>
              <a:t>Knijp</a:t>
            </a:r>
            <a:r>
              <a:rPr lang="en-GB" sz="2400" dirty="0"/>
              <a:t> de </a:t>
            </a:r>
            <a:r>
              <a:rPr lang="en-GB" sz="2400" dirty="0" err="1"/>
              <a:t>neus</a:t>
            </a:r>
            <a:r>
              <a:rPr lang="en-GB" sz="2400" dirty="0"/>
              <a:t> van het </a:t>
            </a:r>
            <a:r>
              <a:rPr lang="en-GB" sz="2400" dirty="0" err="1"/>
              <a:t>slachtoffer</a:t>
            </a:r>
            <a:r>
              <a:rPr lang="en-GB" sz="2400" dirty="0"/>
              <a:t> </a:t>
            </a:r>
            <a:r>
              <a:rPr lang="en-GB" sz="2400" dirty="0" err="1"/>
              <a:t>dicht</a:t>
            </a:r>
            <a:r>
              <a:rPr lang="en-GB" sz="2400" dirty="0"/>
              <a:t> en </a:t>
            </a:r>
            <a:r>
              <a:rPr lang="en-GB" sz="2400" dirty="0" err="1"/>
              <a:t>adem</a:t>
            </a:r>
            <a:r>
              <a:rPr lang="en-GB" sz="2400" dirty="0"/>
              <a:t> </a:t>
            </a:r>
            <a:r>
              <a:rPr lang="en-GB" sz="2400" dirty="0" err="1"/>
              <a:t>zelf</a:t>
            </a:r>
            <a:r>
              <a:rPr lang="en-GB" sz="2400" dirty="0"/>
              <a:t> </a:t>
            </a:r>
            <a:r>
              <a:rPr lang="en-GB" sz="2400" dirty="0" err="1"/>
              <a:t>normaal</a:t>
            </a:r>
            <a:r>
              <a:rPr lang="en-GB" sz="2400" dirty="0"/>
              <a:t> 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/>
              <a:t>Plaats</a:t>
            </a:r>
            <a:r>
              <a:rPr lang="en-GB" sz="2400" dirty="0"/>
              <a:t> </a:t>
            </a:r>
            <a:r>
              <a:rPr lang="en-GB" sz="2400" dirty="0" err="1"/>
              <a:t>lippen</a:t>
            </a:r>
            <a:r>
              <a:rPr lang="en-GB" sz="2400" dirty="0"/>
              <a:t> </a:t>
            </a:r>
            <a:r>
              <a:rPr lang="en-GB" sz="2400" dirty="0" err="1"/>
              <a:t>rond</a:t>
            </a:r>
            <a:r>
              <a:rPr lang="en-GB" sz="2400" dirty="0"/>
              <a:t> </a:t>
            </a:r>
            <a:r>
              <a:rPr lang="en-GB" sz="2400" dirty="0" err="1"/>
              <a:t>mond</a:t>
            </a:r>
            <a:endParaRPr lang="en-GB" sz="2400" dirty="0"/>
          </a:p>
          <a:p>
            <a:pPr eaLnBrk="1" hangingPunct="1">
              <a:spcBef>
                <a:spcPts val="1600"/>
              </a:spcBef>
            </a:pPr>
            <a:r>
              <a:rPr lang="en-GB" sz="2400" dirty="0"/>
              <a:t>Blaas </a:t>
            </a:r>
            <a:r>
              <a:rPr lang="en-GB" sz="2400" dirty="0" err="1"/>
              <a:t>rustig</a:t>
            </a:r>
            <a:r>
              <a:rPr lang="en-GB" sz="2400" dirty="0"/>
              <a:t> in (</a:t>
            </a:r>
            <a:r>
              <a:rPr lang="en-GB" sz="2400" dirty="0" err="1"/>
              <a:t>gedurende</a:t>
            </a:r>
            <a:r>
              <a:rPr lang="en-GB" sz="2400" dirty="0"/>
              <a:t> 1 </a:t>
            </a:r>
            <a:r>
              <a:rPr lang="en-GB" sz="2400" dirty="0" err="1"/>
              <a:t>seconde</a:t>
            </a:r>
            <a:r>
              <a:rPr lang="en-GB" sz="2400" dirty="0"/>
              <a:t>) tot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omhoog</a:t>
            </a:r>
            <a:r>
              <a:rPr lang="en-GB" sz="2400" dirty="0"/>
              <a:t> </a:t>
            </a:r>
            <a:r>
              <a:rPr lang="en-GB" sz="2400" dirty="0" err="1"/>
              <a:t>komt</a:t>
            </a:r>
            <a:endParaRPr lang="en-GB" sz="2400" dirty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464000" y="2062623"/>
            <a:ext cx="4656870" cy="29665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/>
              <a:t>Laat</a:t>
            </a:r>
            <a:r>
              <a:rPr lang="en-GB" sz="2400" dirty="0"/>
              <a:t>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terugvallen</a:t>
            </a:r>
            <a:endParaRPr lang="en-GB" sz="2400" dirty="0"/>
          </a:p>
          <a:p>
            <a:pPr eaLnBrk="1" hangingPunct="1">
              <a:spcBef>
                <a:spcPts val="1600"/>
              </a:spcBef>
            </a:pPr>
            <a:r>
              <a:rPr lang="en-GB" sz="2400" dirty="0" err="1"/>
              <a:t>Herhaal</a:t>
            </a:r>
            <a:r>
              <a:rPr lang="en-GB" sz="2400" dirty="0"/>
              <a:t> de </a:t>
            </a:r>
            <a:r>
              <a:rPr lang="en-GB" sz="2400" dirty="0" err="1"/>
              <a:t>beademing</a:t>
            </a:r>
            <a:endParaRPr lang="en-GB" sz="2400" dirty="0"/>
          </a:p>
          <a:p>
            <a:pPr eaLnBrk="1" hangingPunct="1">
              <a:spcBef>
                <a:spcPts val="1600"/>
              </a:spcBef>
            </a:pPr>
            <a:r>
              <a:rPr lang="en-GB" sz="2400" dirty="0" err="1"/>
              <a:t>Onderbreek</a:t>
            </a:r>
            <a:r>
              <a:rPr lang="en-GB" sz="2400" dirty="0"/>
              <a:t> borstcompressies </a:t>
            </a:r>
            <a:r>
              <a:rPr lang="en-GB" sz="2400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langer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10 </a:t>
            </a:r>
            <a:r>
              <a:rPr lang="en-GB" sz="2400" dirty="0" err="1"/>
              <a:t>seconde</a:t>
            </a:r>
            <a:endParaRPr lang="en-GB" sz="2400" dirty="0"/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/>
          <a:stretch/>
        </p:blipFill>
        <p:spPr>
          <a:xfrm>
            <a:off x="597408" y="1461515"/>
            <a:ext cx="3840480" cy="42277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8293" y="5141196"/>
            <a:ext cx="4395352" cy="8395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4800" dirty="0"/>
              <a:t>30	</a:t>
            </a:r>
            <a:r>
              <a:rPr lang="nl-NL" sz="4800" b="1" dirty="0">
                <a:solidFill>
                  <a:srgbClr val="FF0000"/>
                </a:solidFill>
              </a:rPr>
              <a:t> </a:t>
            </a:r>
            <a:r>
              <a:rPr lang="en-GB" sz="4800" dirty="0"/>
              <a:t>			2</a:t>
            </a:r>
            <a:endParaRPr lang="en-US" sz="4800" dirty="0"/>
          </a:p>
        </p:txBody>
      </p:sp>
      <p:sp>
        <p:nvSpPr>
          <p:cNvPr id="23556" name="Rechthoek 5"/>
          <p:cNvSpPr>
            <a:spLocks noChangeArrowheads="1"/>
          </p:cNvSpPr>
          <p:nvPr/>
        </p:nvSpPr>
        <p:spPr bwMode="auto">
          <a:xfrm>
            <a:off x="322623" y="5814241"/>
            <a:ext cx="85066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</a:pPr>
            <a:r>
              <a:rPr lang="en-GB" sz="2100" i="1" dirty="0" err="1"/>
              <a:t>Indien</a:t>
            </a:r>
            <a:r>
              <a:rPr lang="en-GB" sz="2100" i="1" dirty="0"/>
              <a:t> </a:t>
            </a:r>
            <a:r>
              <a:rPr lang="en-GB" sz="2100" i="1" dirty="0" err="1"/>
              <a:t>mogelijk</a:t>
            </a:r>
            <a:r>
              <a:rPr lang="en-GB" sz="2100" i="1" dirty="0"/>
              <a:t>: </a:t>
            </a:r>
            <a:r>
              <a:rPr lang="en-GB" sz="2100" i="1" dirty="0" err="1"/>
              <a:t>wissel</a:t>
            </a:r>
            <a:r>
              <a:rPr lang="en-GB" sz="2100" i="1" dirty="0"/>
              <a:t> </a:t>
            </a:r>
            <a:r>
              <a:rPr lang="en-GB" sz="2100" i="1" dirty="0" err="1"/>
              <a:t>om</a:t>
            </a:r>
            <a:r>
              <a:rPr lang="en-GB" sz="2100" i="1" dirty="0"/>
              <a:t> de 2 </a:t>
            </a:r>
            <a:r>
              <a:rPr lang="en-GB" sz="2100" i="1" dirty="0" err="1"/>
              <a:t>minuten</a:t>
            </a:r>
            <a:r>
              <a:rPr lang="en-GB" sz="2100" i="1" dirty="0"/>
              <a:t> van </a:t>
            </a:r>
            <a:r>
              <a:rPr lang="en-GB" sz="2100" i="1" dirty="0" err="1"/>
              <a:t>hulpverlener</a:t>
            </a:r>
            <a:endParaRPr lang="en-US" sz="21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GA DOOR MET REANIMEREN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/>
          <a:stretch/>
        </p:blipFill>
        <p:spPr>
          <a:xfrm>
            <a:off x="1052014" y="1543678"/>
            <a:ext cx="3168975" cy="36967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4590342" y="1330318"/>
            <a:ext cx="3395418" cy="3910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WELKOM</a:t>
            </a:r>
          </a:p>
        </p:txBody>
      </p:sp>
      <p:pic>
        <p:nvPicPr>
          <p:cNvPr id="5" name="zaZqcgYFA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/>
          </a:p>
          <a:p>
            <a:pPr marL="0" indent="0" algn="ctr">
              <a:buFontTx/>
              <a:buNone/>
            </a:pPr>
            <a:endParaRPr lang="en-GB" dirty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Oefenen vaardigheden</a:t>
            </a:r>
          </a:p>
        </p:txBody>
      </p:sp>
    </p:spTree>
    <p:extLst>
      <p:ext uri="{BB962C8B-B14F-4D97-AF65-F5344CB8AC3E}">
        <p14:creationId xmlns:p14="http://schemas.microsoft.com/office/powerpoint/2010/main" val="926205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cs typeface="Arial" charset="0"/>
              </a:rPr>
              <a:t>REANIMEREN MET AED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Exao7GOhIU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1"/>
          <p:cNvSpPr>
            <a:spLocks noChangeAspect="1"/>
          </p:cNvSpPr>
          <p:nvPr/>
        </p:nvSpPr>
        <p:spPr>
          <a:xfrm>
            <a:off x="1159898" y="3686200"/>
            <a:ext cx="3493862" cy="789113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1159898" y="2096917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1159898" y="2625880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1159898" y="1571597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1159898" y="3154843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1159898" y="4540791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26" name="Rounded Rectangle 27"/>
          <p:cNvSpPr>
            <a:spLocks/>
          </p:cNvSpPr>
          <p:nvPr/>
        </p:nvSpPr>
        <p:spPr>
          <a:xfrm>
            <a:off x="1159898" y="5071296"/>
            <a:ext cx="35454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AED, 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05157" y="2039597"/>
            <a:ext cx="3918412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/>
              <a:t>Laat een AED halen indien beschikbaar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>
                <a:solidFill>
                  <a:srgbClr val="000000"/>
                </a:solidFill>
              </a:rPr>
              <a:t>Geen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omstander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haal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controle</a:t>
            </a:r>
            <a:r>
              <a:rPr lang="en-US" sz="2400" dirty="0">
                <a:solidFill>
                  <a:srgbClr val="000000"/>
                </a:solidFill>
              </a:rPr>
              <a:t> van de </a:t>
            </a:r>
            <a:r>
              <a:rPr lang="en-US" sz="2400" dirty="0" err="1">
                <a:solidFill>
                  <a:srgbClr val="000000"/>
                </a:solidFill>
              </a:rPr>
              <a:t>ademhaling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een</a:t>
            </a:r>
            <a:r>
              <a:rPr lang="en-US" sz="2400" dirty="0">
                <a:solidFill>
                  <a:srgbClr val="000000"/>
                </a:solidFill>
              </a:rPr>
              <a:t> AED </a:t>
            </a:r>
            <a:r>
              <a:rPr lang="en-US" sz="2400" dirty="0" err="1">
                <a:solidFill>
                  <a:srgbClr val="000000"/>
                </a:solidFill>
              </a:rPr>
              <a:t>indien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000000"/>
                </a:solidFill>
              </a:rPr>
              <a:t>direct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beschikbaar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0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3.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991" y="1268413"/>
            <a:ext cx="3403955" cy="40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GEBRUIK VAN DE AED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04464" y="2024285"/>
            <a:ext cx="4131763" cy="40832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err="1"/>
              <a:t>Sommige</a:t>
            </a:r>
            <a:r>
              <a:rPr lang="en-GB" sz="2400" dirty="0"/>
              <a:t> AED’s </a:t>
            </a:r>
            <a:r>
              <a:rPr lang="en-GB" sz="2400" dirty="0" err="1"/>
              <a:t>gaan</a:t>
            </a:r>
            <a:r>
              <a:rPr lang="en-GB" sz="2400" dirty="0"/>
              <a:t> </a:t>
            </a:r>
            <a:r>
              <a:rPr lang="en-GB" sz="2400" dirty="0" err="1"/>
              <a:t>automatisch</a:t>
            </a:r>
            <a:r>
              <a:rPr lang="en-GB" sz="2400" dirty="0"/>
              <a:t> </a:t>
            </a:r>
            <a:r>
              <a:rPr lang="en-GB" sz="2400" dirty="0" err="1"/>
              <a:t>aan</a:t>
            </a:r>
            <a:r>
              <a:rPr lang="en-GB" sz="2400" dirty="0"/>
              <a:t> </a:t>
            </a:r>
            <a:r>
              <a:rPr lang="en-GB" sz="2400" dirty="0" err="1"/>
              <a:t>als</a:t>
            </a:r>
            <a:r>
              <a:rPr lang="en-GB" sz="2400" dirty="0"/>
              <a:t> u de </a:t>
            </a:r>
            <a:r>
              <a:rPr lang="en-GB" sz="2400" dirty="0" err="1"/>
              <a:t>deksel</a:t>
            </a:r>
            <a:r>
              <a:rPr lang="en-GB" sz="2400" dirty="0"/>
              <a:t> </a:t>
            </a:r>
            <a:r>
              <a:rPr lang="en-GB" sz="2400" dirty="0" err="1"/>
              <a:t>opent</a:t>
            </a:r>
            <a:r>
              <a:rPr lang="en-GB" sz="2400" dirty="0"/>
              <a:t>. 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anderen</a:t>
            </a:r>
            <a:r>
              <a:rPr lang="en-GB" sz="2400" dirty="0"/>
              <a:t> </a:t>
            </a:r>
            <a:r>
              <a:rPr lang="en-GB" sz="2400" dirty="0" err="1"/>
              <a:t>moet</a:t>
            </a:r>
            <a:r>
              <a:rPr lang="en-GB" sz="2400" dirty="0"/>
              <a:t> u </a:t>
            </a:r>
            <a:r>
              <a:rPr lang="en-GB" sz="2400" dirty="0" err="1"/>
              <a:t>een</a:t>
            </a:r>
            <a:r>
              <a:rPr lang="en-GB" sz="2400" dirty="0"/>
              <a:t> “</a:t>
            </a:r>
            <a:r>
              <a:rPr lang="en-GB" sz="2400" dirty="0" err="1"/>
              <a:t>aan”-knop</a:t>
            </a:r>
            <a:r>
              <a:rPr lang="en-GB" sz="2400" dirty="0"/>
              <a:t> </a:t>
            </a:r>
            <a:r>
              <a:rPr lang="en-GB" sz="2400" dirty="0" err="1"/>
              <a:t>indrukken</a:t>
            </a:r>
            <a:r>
              <a:rPr lang="en-GB" sz="2400" dirty="0"/>
              <a:t>.</a:t>
            </a:r>
          </a:p>
          <a:p>
            <a:pPr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zijn</a:t>
            </a:r>
            <a:r>
              <a:rPr lang="en-GB" sz="2400" dirty="0"/>
              <a:t> AED’s </a:t>
            </a:r>
            <a:r>
              <a:rPr lang="en-GB" sz="2400" u="sng" dirty="0"/>
              <a:t>met</a:t>
            </a:r>
            <a:r>
              <a:rPr lang="en-GB" sz="2400" dirty="0"/>
              <a:t> en </a:t>
            </a:r>
            <a:r>
              <a:rPr lang="en-GB" sz="2400" u="sng" dirty="0" err="1"/>
              <a:t>zonder</a:t>
            </a:r>
            <a:r>
              <a:rPr lang="en-GB" sz="2400" dirty="0"/>
              <a:t> </a:t>
            </a:r>
            <a:r>
              <a:rPr lang="en-GB" sz="2400" dirty="0" err="1"/>
              <a:t>schok-knop</a:t>
            </a:r>
            <a:endParaRPr lang="en-GB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ZET DE AED AAN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/>
          <a:stretch/>
        </p:blipFill>
        <p:spPr>
          <a:xfrm>
            <a:off x="668084" y="1863007"/>
            <a:ext cx="3733228" cy="37503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VOLG AED-INSTRUCTIES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1" t="4379" b="8076"/>
          <a:stretch/>
        </p:blipFill>
        <p:spPr>
          <a:xfrm>
            <a:off x="1674618" y="1185623"/>
            <a:ext cx="2249826" cy="24475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9" t="2508" b="5244"/>
          <a:stretch/>
        </p:blipFill>
        <p:spPr>
          <a:xfrm>
            <a:off x="5193536" y="1185623"/>
            <a:ext cx="2435800" cy="26450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1814" b="3628"/>
          <a:stretch/>
        </p:blipFill>
        <p:spPr>
          <a:xfrm>
            <a:off x="1528180" y="3941324"/>
            <a:ext cx="2396264" cy="28478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4" t="1572" b="3143"/>
          <a:stretch/>
        </p:blipFill>
        <p:spPr>
          <a:xfrm>
            <a:off x="5350732" y="3941324"/>
            <a:ext cx="2121408" cy="253283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/>
          </a:p>
          <a:p>
            <a:pPr marL="0" indent="0" algn="ctr">
              <a:buFontTx/>
              <a:buNone/>
            </a:pPr>
            <a:endParaRPr lang="en-GB" dirty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Oefenen vaardigheden</a:t>
            </a:r>
          </a:p>
        </p:txBody>
      </p:sp>
    </p:spTree>
    <p:extLst>
      <p:ext uri="{BB962C8B-B14F-4D97-AF65-F5344CB8AC3E}">
        <p14:creationId xmlns:p14="http://schemas.microsoft.com/office/powerpoint/2010/main" val="2502095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/>
          </a:p>
          <a:p>
            <a:pPr marL="0" indent="0" algn="ctr">
              <a:buFontTx/>
              <a:buNone/>
            </a:pPr>
            <a:endParaRPr lang="en-GB" dirty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>
                <a:solidFill>
                  <a:srgbClr val="084077"/>
                </a:solidFill>
              </a:rPr>
              <a:t>Aanvullende</a:t>
            </a:r>
            <a:r>
              <a:rPr lang="en-GB" sz="4400" b="1" dirty="0">
                <a:solidFill>
                  <a:srgbClr val="084077"/>
                </a:solidFill>
              </a:rPr>
              <a:t> </a:t>
            </a:r>
            <a:r>
              <a:rPr lang="en-GB" sz="4400" b="1" dirty="0" err="1">
                <a:solidFill>
                  <a:srgbClr val="084077"/>
                </a:solidFill>
              </a:rPr>
              <a:t>vaardigheden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43617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Afbeelding 4" descr="3.06.pdf"/>
          <p:cNvPicPr>
            <a:picLocks noChangeAspect="1"/>
          </p:cNvPicPr>
          <p:nvPr/>
        </p:nvPicPr>
        <p:blipFill>
          <a:blip r:embed="rId3" cstate="print"/>
          <a:srcRect l="20547" t="13840" r="16438" b="20634"/>
          <a:stretch>
            <a:fillRect/>
          </a:stretch>
        </p:blipFill>
        <p:spPr bwMode="auto">
          <a:xfrm>
            <a:off x="692000" y="1494874"/>
            <a:ext cx="3719362" cy="46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STABIELE ZIJLIGGING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89208" y="1543810"/>
            <a:ext cx="34478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Wanneer het slachtoffer (weer) normaal ademt, leg in stabiele zijligging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Laat eventuele elektroden zitten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Laat de AED aan staan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5" descr="3.03.pdf"/>
          <p:cNvPicPr>
            <a:picLocks noChangeAspect="1"/>
          </p:cNvPicPr>
          <p:nvPr/>
        </p:nvPicPr>
        <p:blipFill>
          <a:blip r:embed="rId3" cstate="print"/>
          <a:srcRect l="12888" t="14325" r="15839" b="23647"/>
          <a:stretch>
            <a:fillRect/>
          </a:stretch>
        </p:blipFill>
        <p:spPr bwMode="auto">
          <a:xfrm>
            <a:off x="1129821" y="412750"/>
            <a:ext cx="2648272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Afbeelding 6" descr="3.04.pdf"/>
          <p:cNvPicPr>
            <a:picLocks noChangeAspect="1"/>
          </p:cNvPicPr>
          <p:nvPr/>
        </p:nvPicPr>
        <p:blipFill>
          <a:blip r:embed="rId4" cstate="print"/>
          <a:srcRect l="12614" t="13187" r="17490" b="21117"/>
          <a:stretch>
            <a:fillRect/>
          </a:stretch>
        </p:blipFill>
        <p:spPr bwMode="auto">
          <a:xfrm>
            <a:off x="4790936" y="412750"/>
            <a:ext cx="2452827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Afbeelding 7" descr="3.05.pdf"/>
          <p:cNvPicPr>
            <a:picLocks noChangeAspect="1"/>
          </p:cNvPicPr>
          <p:nvPr/>
        </p:nvPicPr>
        <p:blipFill>
          <a:blip r:embed="rId5" cstate="print"/>
          <a:srcRect l="16216" t="14565" r="18919" b="21928"/>
          <a:stretch>
            <a:fillRect/>
          </a:stretch>
        </p:blipFill>
        <p:spPr bwMode="auto">
          <a:xfrm>
            <a:off x="890361" y="3158836"/>
            <a:ext cx="2651352" cy="30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Afbeelding 8" descr="3.06.pdf"/>
          <p:cNvPicPr>
            <a:picLocks noChangeAspect="1"/>
          </p:cNvPicPr>
          <p:nvPr/>
        </p:nvPicPr>
        <p:blipFill>
          <a:blip r:embed="rId6" cstate="print"/>
          <a:srcRect l="20547" t="13840" r="16438" b="20634"/>
          <a:stretch>
            <a:fillRect/>
          </a:stretch>
        </p:blipFill>
        <p:spPr bwMode="auto">
          <a:xfrm>
            <a:off x="4802866" y="3361914"/>
            <a:ext cx="2440898" cy="30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512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/>
              <a:t>Aan</a:t>
            </a:r>
            <a:r>
              <a:rPr lang="en-GB" sz="2800" dirty="0"/>
              <a:t> het </a:t>
            </a:r>
            <a:r>
              <a:rPr lang="en-GB" sz="2800" dirty="0" err="1"/>
              <a:t>einde</a:t>
            </a:r>
            <a:r>
              <a:rPr lang="en-GB" sz="2800" dirty="0"/>
              <a:t> van </a:t>
            </a:r>
            <a:r>
              <a:rPr lang="en-GB" sz="2800" dirty="0" err="1"/>
              <a:t>deze</a:t>
            </a:r>
            <a:r>
              <a:rPr lang="en-GB" sz="2800" dirty="0"/>
              <a:t> cursus </a:t>
            </a:r>
            <a:r>
              <a:rPr lang="en-GB" sz="2800" dirty="0" err="1"/>
              <a:t>kunt</a:t>
            </a:r>
            <a:r>
              <a:rPr lang="en-GB" sz="2800" dirty="0"/>
              <a:t> u </a:t>
            </a:r>
            <a:r>
              <a:rPr lang="en-GB" sz="2800" dirty="0" err="1"/>
              <a:t>demonstreren</a:t>
            </a:r>
            <a:r>
              <a:rPr lang="en-GB" sz="2800" dirty="0"/>
              <a:t>:</a:t>
            </a:r>
          </a:p>
          <a:p>
            <a:pPr eaLnBrk="1" hangingPunct="1">
              <a:lnSpc>
                <a:spcPct val="50000"/>
              </a:lnSpc>
              <a:spcAft>
                <a:spcPct val="15000"/>
              </a:spcAft>
            </a:pPr>
            <a:endParaRPr lang="en-GB" sz="2800" dirty="0"/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/>
              <a:t>Hoe u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bewusteloos</a:t>
            </a:r>
            <a:r>
              <a:rPr lang="en-GB" sz="2400" dirty="0"/>
              <a:t> </a:t>
            </a:r>
            <a:r>
              <a:rPr lang="en-GB" sz="2400" dirty="0" err="1"/>
              <a:t>slachtoffer</a:t>
            </a:r>
            <a:r>
              <a:rPr lang="en-GB" sz="2400" dirty="0"/>
              <a:t> </a:t>
            </a:r>
            <a:r>
              <a:rPr lang="en-GB" sz="2400" dirty="0" err="1"/>
              <a:t>benadert</a:t>
            </a:r>
            <a:r>
              <a:rPr lang="en-GB" sz="2400" dirty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/>
              <a:t>Hoe u borstcompressies en </a:t>
            </a:r>
            <a:r>
              <a:rPr lang="en-GB" sz="2400" dirty="0" err="1"/>
              <a:t>beademingen</a:t>
            </a:r>
            <a:r>
              <a:rPr lang="en-GB" sz="2400" dirty="0"/>
              <a:t> </a:t>
            </a:r>
            <a:r>
              <a:rPr lang="en-GB" sz="2400" dirty="0" err="1"/>
              <a:t>uitvoert</a:t>
            </a:r>
            <a:r>
              <a:rPr lang="en-GB" sz="2400" dirty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/>
              <a:t>Hoe u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automatische</a:t>
            </a:r>
            <a:r>
              <a:rPr lang="en-GB" sz="2400" dirty="0"/>
              <a:t> </a:t>
            </a:r>
            <a:r>
              <a:rPr lang="en-GB" sz="2400" dirty="0" err="1"/>
              <a:t>externe</a:t>
            </a:r>
            <a:r>
              <a:rPr lang="en-GB" sz="2400" dirty="0"/>
              <a:t> defibrillator </a:t>
            </a:r>
            <a:r>
              <a:rPr lang="en-GB" sz="2400" dirty="0" err="1"/>
              <a:t>gebruikt</a:t>
            </a:r>
            <a:r>
              <a:rPr lang="en-GB" sz="2400" dirty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/>
              <a:t>Hoe u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bewusteloos</a:t>
            </a:r>
            <a:r>
              <a:rPr lang="en-GB" sz="2400" dirty="0"/>
              <a:t> </a:t>
            </a:r>
            <a:r>
              <a:rPr lang="en-GB" sz="2400" dirty="0" err="1"/>
              <a:t>slachtoffer</a:t>
            </a:r>
            <a:r>
              <a:rPr lang="en-GB" sz="2400" dirty="0"/>
              <a:t> met </a:t>
            </a:r>
            <a:r>
              <a:rPr lang="en-GB" sz="2400" dirty="0" err="1"/>
              <a:t>normale</a:t>
            </a:r>
            <a:r>
              <a:rPr lang="en-GB" sz="2400" dirty="0"/>
              <a:t> </a:t>
            </a:r>
            <a:r>
              <a:rPr lang="en-GB" sz="2400" dirty="0" err="1"/>
              <a:t>ademhaling</a:t>
            </a:r>
            <a:r>
              <a:rPr lang="en-GB" sz="2400" dirty="0"/>
              <a:t> in </a:t>
            </a:r>
            <a:r>
              <a:rPr lang="en-GB" sz="2400" dirty="0" err="1"/>
              <a:t>stabiele</a:t>
            </a:r>
            <a:r>
              <a:rPr lang="en-GB" sz="2400" dirty="0"/>
              <a:t> </a:t>
            </a:r>
            <a:r>
              <a:rPr lang="en-GB" sz="2400" dirty="0" err="1"/>
              <a:t>zijligging</a:t>
            </a:r>
            <a:r>
              <a:rPr lang="en-GB" sz="2400" dirty="0"/>
              <a:t> </a:t>
            </a:r>
            <a:r>
              <a:rPr lang="en-GB" sz="2400" dirty="0" err="1"/>
              <a:t>plaatst</a:t>
            </a:r>
            <a:r>
              <a:rPr lang="en-GB" sz="2400" dirty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/>
              <a:t>Hoe u </a:t>
            </a:r>
            <a:r>
              <a:rPr lang="en-GB" sz="2400" dirty="0" err="1"/>
              <a:t>rugslagen</a:t>
            </a:r>
            <a:r>
              <a:rPr lang="en-GB" sz="2400" dirty="0"/>
              <a:t> en </a:t>
            </a:r>
            <a:r>
              <a:rPr lang="en-GB" sz="2400" dirty="0" err="1"/>
              <a:t>buikstoten</a:t>
            </a:r>
            <a:r>
              <a:rPr lang="en-GB" sz="2400" dirty="0"/>
              <a:t> </a:t>
            </a:r>
            <a:r>
              <a:rPr lang="en-GB" sz="2400" dirty="0" err="1"/>
              <a:t>uitvoert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slachtoffer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zich</a:t>
            </a:r>
            <a:r>
              <a:rPr lang="en-GB" sz="2400" dirty="0"/>
              <a:t> </a:t>
            </a:r>
            <a:r>
              <a:rPr lang="en-GB" sz="2400" dirty="0" err="1"/>
              <a:t>heeft</a:t>
            </a:r>
            <a:r>
              <a:rPr lang="en-GB" sz="2400" dirty="0"/>
              <a:t> </a:t>
            </a:r>
            <a:r>
              <a:rPr lang="en-GB" sz="2400" dirty="0" err="1"/>
              <a:t>verslikt</a:t>
            </a:r>
            <a:endParaRPr lang="en-GB" sz="2400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LEERDOELEN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/>
          </a:p>
          <a:p>
            <a:pPr marL="0" indent="0" algn="ctr">
              <a:buFontTx/>
              <a:buNone/>
            </a:pPr>
            <a:endParaRPr lang="en-GB" dirty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>
                <a:solidFill>
                  <a:srgbClr val="084077"/>
                </a:solidFill>
              </a:rPr>
              <a:t>Aanvullende</a:t>
            </a:r>
            <a:r>
              <a:rPr lang="en-GB" sz="4400" b="1" dirty="0">
                <a:solidFill>
                  <a:srgbClr val="084077"/>
                </a:solidFill>
              </a:rPr>
              <a:t> </a:t>
            </a:r>
            <a:r>
              <a:rPr lang="en-GB" sz="4400" b="1" dirty="0" err="1">
                <a:solidFill>
                  <a:srgbClr val="084077"/>
                </a:solidFill>
              </a:rPr>
              <a:t>informatie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86609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Starten en staken van de reanimatie</a:t>
            </a:r>
          </a:p>
          <a:p>
            <a:r>
              <a:rPr lang="nl-NL" dirty="0"/>
              <a:t>Wat te doen ná een reanimatie</a:t>
            </a:r>
          </a:p>
          <a:p>
            <a:endParaRPr lang="nl-NL" dirty="0"/>
          </a:p>
          <a:p>
            <a:r>
              <a:rPr lang="nl-NL" dirty="0"/>
              <a:t>Zie ook </a:t>
            </a:r>
            <a:r>
              <a:rPr lang="nl-NL" dirty="0">
                <a:hlinkClick r:id="rId3"/>
              </a:rPr>
              <a:t>www.reanimatieraad.nl</a:t>
            </a:r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7333" r="16999" b="9916"/>
          <a:stretch/>
        </p:blipFill>
        <p:spPr bwMode="auto">
          <a:xfrm>
            <a:off x="6788727" y="2549814"/>
            <a:ext cx="1810078" cy="30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_2_1_Interactions_dispbystAED_2_201507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/>
      </p:pic>
      <p:sp>
        <p:nvSpPr>
          <p:cNvPr id="7" name="Rechthoek 6"/>
          <p:cNvSpPr/>
          <p:nvPr/>
        </p:nvSpPr>
        <p:spPr>
          <a:xfrm>
            <a:off x="3945467" y="3810000"/>
            <a:ext cx="11853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MELDKAMERINSTRUCTIE ALS ONDERDEEL VAN REANIMATIE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7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0819" y="570706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nl-NL" dirty="0"/>
              <a:t>Reanimatie Oproep Netwerken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3000" dirty="0"/>
              <a:t>Aanmelden via </a:t>
            </a:r>
            <a:r>
              <a:rPr lang="nl-NL" sz="3000" dirty="0">
                <a:hlinkClick r:id="rId3"/>
              </a:rPr>
              <a:t>www.hartstichting.nl/reanimatie</a:t>
            </a:r>
            <a:endParaRPr lang="nl-NL" sz="3000" dirty="0"/>
          </a:p>
          <a:p>
            <a:pPr marL="0" indent="0">
              <a:spcBef>
                <a:spcPts val="0"/>
              </a:spcBef>
              <a:buNone/>
            </a:pPr>
            <a:endParaRPr lang="nl-NL" sz="3000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6" y="2349382"/>
            <a:ext cx="5815227" cy="302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Hulpmiddelen </a:t>
            </a:r>
          </a:p>
          <a:p>
            <a:r>
              <a:rPr lang="nl-NL" dirty="0"/>
              <a:t>Opfristrainingen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788" y="1946314"/>
            <a:ext cx="8742362" cy="3804246"/>
          </a:xfrm>
        </p:spPr>
        <p:txBody>
          <a:bodyPr/>
          <a:lstStyle/>
          <a:p>
            <a:r>
              <a:rPr lang="nl-NL" sz="2800" dirty="0"/>
              <a:t>Een eventueel natte huid moet droog gemaakt worden</a:t>
            </a:r>
          </a:p>
          <a:p>
            <a:endParaRPr lang="nl-NL" sz="2800" dirty="0"/>
          </a:p>
          <a:p>
            <a:r>
              <a:rPr lang="nl-NL" sz="2800" dirty="0"/>
              <a:t>Overtollige beharing op de plakplaats af scheren</a:t>
            </a:r>
          </a:p>
          <a:p>
            <a:endParaRPr lang="nl-NL" sz="2800" dirty="0"/>
          </a:p>
          <a:p>
            <a:r>
              <a:rPr lang="nl-NL" sz="2800" dirty="0"/>
              <a:t>Elektroden niet op een pacemaker of ICD plakken</a:t>
            </a:r>
          </a:p>
          <a:p>
            <a:endParaRPr lang="nl-NL" sz="2800"/>
          </a:p>
          <a:p>
            <a:endParaRPr lang="nl-NL" sz="2800" dirty="0"/>
          </a:p>
          <a:p>
            <a:endParaRPr lang="nl-NL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BIJZONDERE SITUATIES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80454" y="1977983"/>
            <a:ext cx="3962400" cy="37184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/>
              <a:t>De </a:t>
            </a:r>
            <a:r>
              <a:rPr lang="en-GB" sz="2400" dirty="0" err="1"/>
              <a:t>volgorde</a:t>
            </a:r>
            <a:r>
              <a:rPr lang="en-GB" sz="2400" dirty="0"/>
              <a:t> van </a:t>
            </a:r>
            <a:r>
              <a:rPr lang="en-GB" sz="2400" dirty="0" err="1"/>
              <a:t>reanimatie</a:t>
            </a:r>
            <a:r>
              <a:rPr lang="en-GB" sz="2400" dirty="0"/>
              <a:t> </a:t>
            </a:r>
            <a:r>
              <a:rPr lang="en-GB" sz="2400" dirty="0" err="1"/>
              <a:t>voor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r>
              <a:rPr lang="en-GB" sz="2400" dirty="0"/>
              <a:t> </a:t>
            </a:r>
            <a:r>
              <a:rPr lang="en-GB" sz="2400" dirty="0" err="1"/>
              <a:t>mag</a:t>
            </a:r>
            <a:r>
              <a:rPr lang="en-GB" sz="2400" dirty="0"/>
              <a:t> </a:t>
            </a:r>
            <a:r>
              <a:rPr lang="en-GB" sz="2400" dirty="0" err="1"/>
              <a:t>gebruikt</a:t>
            </a:r>
            <a:r>
              <a:rPr lang="en-GB" sz="2400" dirty="0"/>
              <a:t> </a:t>
            </a:r>
            <a:r>
              <a:rPr lang="en-GB" sz="2400" dirty="0" err="1"/>
              <a:t>worden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kinderen</a:t>
            </a:r>
            <a:r>
              <a:rPr lang="en-GB" sz="2400" dirty="0"/>
              <a:t>.</a:t>
            </a:r>
          </a:p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 err="1"/>
              <a:t>Compressies</a:t>
            </a:r>
            <a:r>
              <a:rPr lang="en-GB" sz="2400" dirty="0"/>
              <a:t> 1/3 </a:t>
            </a:r>
            <a:r>
              <a:rPr lang="en-GB" sz="2400" dirty="0" err="1"/>
              <a:t>diepte</a:t>
            </a:r>
            <a:r>
              <a:rPr lang="en-GB" sz="2400" dirty="0"/>
              <a:t> van de </a:t>
            </a:r>
            <a:r>
              <a:rPr lang="en-GB" sz="2400" dirty="0" err="1"/>
              <a:t>borstkas</a:t>
            </a:r>
            <a:r>
              <a:rPr lang="en-GB" sz="2400" dirty="0"/>
              <a:t> (4-5 cm)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REANIMATIE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" y="2098936"/>
            <a:ext cx="5393369" cy="327384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575969" y="1948589"/>
            <a:ext cx="4371181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&gt; 8 </a:t>
            </a:r>
            <a:r>
              <a:rPr lang="en-GB" sz="2400" b="1" dirty="0" err="1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/>
              <a:t>Gebruik</a:t>
            </a:r>
            <a:r>
              <a:rPr lang="en-GB" sz="2400" dirty="0"/>
              <a:t> 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endParaRPr lang="en-GB" sz="2400" dirty="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t/m 8 </a:t>
            </a:r>
            <a:r>
              <a:rPr lang="en-GB" sz="2400" b="1" dirty="0" err="1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/>
              <a:t>Gebruik</a:t>
            </a:r>
            <a:r>
              <a:rPr lang="en-GB" sz="2400" dirty="0"/>
              <a:t> kinder-</a:t>
            </a:r>
            <a:r>
              <a:rPr lang="en-GB" sz="2400" dirty="0" err="1"/>
              <a:t>elektroden</a:t>
            </a:r>
            <a:r>
              <a:rPr lang="en-GB" sz="2400" dirty="0"/>
              <a:t> /    -</a:t>
            </a:r>
            <a:r>
              <a:rPr lang="en-GB" sz="2400" dirty="0" err="1"/>
              <a:t>instelling</a:t>
            </a:r>
            <a:r>
              <a:rPr lang="en-GB" sz="2400" dirty="0"/>
              <a:t> </a:t>
            </a: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beschikbaar</a:t>
            </a:r>
            <a:r>
              <a:rPr lang="en-GB" sz="2400" dirty="0"/>
              <a:t> (</a:t>
            </a:r>
            <a:r>
              <a:rPr lang="en-GB" sz="2400" dirty="0" err="1"/>
              <a:t>gebruik</a:t>
            </a:r>
            <a:r>
              <a:rPr lang="en-GB" sz="2400" dirty="0"/>
              <a:t> </a:t>
            </a:r>
            <a:r>
              <a:rPr lang="en-GB" sz="2400" dirty="0" err="1"/>
              <a:t>anders</a:t>
            </a:r>
            <a:r>
              <a:rPr lang="en-GB" sz="2400" dirty="0"/>
              <a:t> de 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r>
              <a:rPr lang="en-GB" sz="2400" dirty="0"/>
              <a:t>)</a:t>
            </a:r>
          </a:p>
          <a:p>
            <a:pPr marL="711200" lvl="1" indent="-254000"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64" y="1917893"/>
            <a:ext cx="3105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AED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406" r="910" b="35217"/>
          <a:stretch/>
        </p:blipFill>
        <p:spPr>
          <a:xfrm>
            <a:off x="1527926" y="1222514"/>
            <a:ext cx="6096085" cy="4919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00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14203" r="24468" b="17391"/>
          <a:stretch/>
        </p:blipFill>
        <p:spPr>
          <a:xfrm>
            <a:off x="904462" y="1219786"/>
            <a:ext cx="2537384" cy="396571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6057" y="5327375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/>
              <a:t>rugslagen</a:t>
            </a:r>
            <a:endParaRPr lang="en-GB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2770" y="5327374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/>
              <a:t>buikstoten</a:t>
            </a:r>
            <a:endParaRPr lang="en-GB" sz="2800" kern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9276" r="28781" b="9855"/>
          <a:stretch/>
        </p:blipFill>
        <p:spPr>
          <a:xfrm>
            <a:off x="5572443" y="1244635"/>
            <a:ext cx="1894847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471563"/>
            <a:ext cx="8278813" cy="21142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/>
              <a:t>Elk </a:t>
            </a:r>
            <a:r>
              <a:rPr lang="en-GB" sz="2400" dirty="0" err="1"/>
              <a:t>jaar</a:t>
            </a:r>
            <a:r>
              <a:rPr lang="en-GB" sz="2400" dirty="0"/>
              <a:t> </a:t>
            </a:r>
            <a:r>
              <a:rPr lang="en-GB" sz="2400" dirty="0" err="1"/>
              <a:t>krijgen</a:t>
            </a:r>
            <a:r>
              <a:rPr lang="en-GB" sz="2400" dirty="0"/>
              <a:t> in Nederland 15.000 </a:t>
            </a:r>
            <a:r>
              <a:rPr lang="en-GB" sz="2400" dirty="0" err="1"/>
              <a:t>mensen</a:t>
            </a:r>
            <a:r>
              <a:rPr lang="en-GB" sz="2400" dirty="0"/>
              <a:t>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circulatiestilstand</a:t>
            </a:r>
            <a:r>
              <a:rPr lang="en-GB" sz="2400" dirty="0"/>
              <a:t> </a:t>
            </a:r>
            <a:r>
              <a:rPr lang="en-GB" sz="2400" dirty="0" err="1"/>
              <a:t>buiten</a:t>
            </a:r>
            <a:r>
              <a:rPr lang="en-GB" sz="2400" dirty="0"/>
              <a:t> het </a:t>
            </a:r>
            <a:r>
              <a:rPr lang="en-GB" sz="2400" dirty="0" err="1"/>
              <a:t>ziekenhuis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/>
              <a:t>Het </a:t>
            </a:r>
            <a:r>
              <a:rPr lang="en-GB" sz="2400" dirty="0" err="1"/>
              <a:t>uitvoeren</a:t>
            </a:r>
            <a:r>
              <a:rPr lang="en-GB" sz="2400" dirty="0"/>
              <a:t> van </a:t>
            </a:r>
            <a:r>
              <a:rPr lang="en-GB" sz="2400" dirty="0" err="1"/>
              <a:t>reanimatie</a:t>
            </a:r>
            <a:r>
              <a:rPr lang="en-GB" sz="2400" dirty="0"/>
              <a:t> </a:t>
            </a:r>
            <a:r>
              <a:rPr lang="en-GB" sz="2400" dirty="0" err="1"/>
              <a:t>vóór</a:t>
            </a:r>
            <a:r>
              <a:rPr lang="en-GB" sz="2400" dirty="0"/>
              <a:t> de </a:t>
            </a:r>
            <a:r>
              <a:rPr lang="en-GB" sz="2400" dirty="0" err="1"/>
              <a:t>aankomst</a:t>
            </a:r>
            <a:r>
              <a:rPr lang="en-GB" sz="2400" dirty="0"/>
              <a:t> van </a:t>
            </a:r>
            <a:r>
              <a:rPr lang="nl-NL" sz="2400" dirty="0"/>
              <a:t>professionele hulpverleners of first-</a:t>
            </a:r>
            <a:r>
              <a:rPr lang="nl-NL" sz="2400" dirty="0" err="1"/>
              <a:t>responders</a:t>
            </a:r>
            <a:r>
              <a:rPr lang="nl-NL" sz="2400" dirty="0"/>
              <a:t> </a:t>
            </a:r>
            <a:r>
              <a:rPr lang="en-GB" sz="2400" dirty="0"/>
              <a:t>is </a:t>
            </a:r>
            <a:r>
              <a:rPr lang="en-GB" sz="2400" dirty="0" err="1"/>
              <a:t>voor</a:t>
            </a:r>
            <a:r>
              <a:rPr lang="en-GB" sz="2400" dirty="0"/>
              <a:t> de </a:t>
            </a:r>
            <a:r>
              <a:rPr lang="en-GB" sz="2400" dirty="0" err="1"/>
              <a:t>slachtoffers</a:t>
            </a:r>
            <a:r>
              <a:rPr lang="en-GB" sz="2400" dirty="0"/>
              <a:t> van </a:t>
            </a:r>
            <a:r>
              <a:rPr lang="en-GB" sz="2400" dirty="0" err="1"/>
              <a:t>levensbelang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ACHTERGRONDINFORMATIE (1)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/>
          </a:p>
          <a:p>
            <a:pPr marL="0" indent="0" algn="ctr">
              <a:buFontTx/>
              <a:buNone/>
            </a:pPr>
            <a:endParaRPr lang="en-GB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>
                <a:solidFill>
                  <a:srgbClr val="084077"/>
                </a:solidFill>
              </a:rPr>
              <a:t>VRAGEN? </a:t>
            </a:r>
            <a:endParaRPr lang="en-GB" sz="4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2427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JULLIE MAKEN HET VERSCHIL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13" name="Rounded Rectangle 18"/>
          <p:cNvSpPr/>
          <p:nvPr/>
        </p:nvSpPr>
        <p:spPr>
          <a:xfrm>
            <a:off x="2702671" y="3685520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9"/>
          <p:cNvSpPr/>
          <p:nvPr/>
        </p:nvSpPr>
        <p:spPr>
          <a:xfrm>
            <a:off x="2702671" y="18597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15" name="Rounded Rectangle 20"/>
          <p:cNvSpPr/>
          <p:nvPr/>
        </p:nvSpPr>
        <p:spPr>
          <a:xfrm>
            <a:off x="2702671" y="24693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2702671" y="1250169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2"/>
          <p:cNvSpPr/>
          <p:nvPr/>
        </p:nvSpPr>
        <p:spPr>
          <a:xfrm>
            <a:off x="2702671" y="3075920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4"/>
          <p:cNvSpPr/>
          <p:nvPr/>
        </p:nvSpPr>
        <p:spPr>
          <a:xfrm>
            <a:off x="2702671" y="4590288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27" name="Rounded Rectangle 24"/>
          <p:cNvSpPr/>
          <p:nvPr/>
        </p:nvSpPr>
        <p:spPr>
          <a:xfrm>
            <a:off x="2702671" y="5199888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333913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693236"/>
            <a:ext cx="8278813" cy="24329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/>
              <a:t>Meer </a:t>
            </a:r>
            <a:r>
              <a:rPr lang="en-GB" sz="2400" dirty="0" err="1"/>
              <a:t>dan</a:t>
            </a:r>
            <a:r>
              <a:rPr lang="en-GB" sz="2400" dirty="0"/>
              <a:t> de </a:t>
            </a:r>
            <a:r>
              <a:rPr lang="en-GB" sz="2400" dirty="0" err="1"/>
              <a:t>helft</a:t>
            </a:r>
            <a:r>
              <a:rPr lang="en-GB" sz="2400" dirty="0"/>
              <a:t> van de </a:t>
            </a:r>
            <a:r>
              <a:rPr lang="en-GB" sz="2400" dirty="0" err="1"/>
              <a:t>slachtoffers</a:t>
            </a:r>
            <a:r>
              <a:rPr lang="en-GB" sz="2400" dirty="0"/>
              <a:t> </a:t>
            </a:r>
            <a:r>
              <a:rPr lang="en-GB" sz="2400" dirty="0" err="1"/>
              <a:t>heeft</a:t>
            </a:r>
            <a:r>
              <a:rPr lang="en-GB" sz="2400" dirty="0"/>
              <a:t>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b="1" dirty="0" err="1"/>
              <a:t>niet</a:t>
            </a:r>
            <a:r>
              <a:rPr lang="en-GB" sz="2400" b="1" dirty="0"/>
              <a:t> </a:t>
            </a:r>
            <a:r>
              <a:rPr lang="en-GB" sz="2400" dirty="0" err="1"/>
              <a:t>schokbaar</a:t>
            </a:r>
            <a:r>
              <a:rPr lang="en-GB" sz="2400" dirty="0"/>
              <a:t> </a:t>
            </a:r>
            <a:r>
              <a:rPr lang="en-GB" sz="2400" dirty="0" err="1"/>
              <a:t>hartritme</a:t>
            </a:r>
            <a:r>
              <a:rPr lang="en-GB" sz="2400" dirty="0"/>
              <a:t>. In het </a:t>
            </a:r>
            <a:r>
              <a:rPr lang="en-GB" sz="2400" dirty="0" err="1"/>
              <a:t>geval</a:t>
            </a:r>
            <a:r>
              <a:rPr lang="en-GB" sz="2400" dirty="0"/>
              <a:t> van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schokbaar</a:t>
            </a:r>
            <a:r>
              <a:rPr lang="en-GB" sz="2400" dirty="0"/>
              <a:t> </a:t>
            </a:r>
            <a:r>
              <a:rPr lang="en-GB" sz="2400" dirty="0" err="1"/>
              <a:t>ritme</a:t>
            </a:r>
            <a:r>
              <a:rPr lang="en-GB" sz="2400" dirty="0"/>
              <a:t> </a:t>
            </a:r>
            <a:r>
              <a:rPr lang="en-GB" sz="2400" dirty="0" err="1"/>
              <a:t>kunnen</a:t>
            </a:r>
            <a:r>
              <a:rPr lang="en-GB" sz="2400" dirty="0"/>
              <a:t> de </a:t>
            </a:r>
            <a:r>
              <a:rPr lang="en-GB" sz="2400" dirty="0" err="1"/>
              <a:t>overlevingskansen</a:t>
            </a:r>
            <a:r>
              <a:rPr lang="en-GB" sz="2400" dirty="0"/>
              <a:t>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60% </a:t>
            </a:r>
            <a:r>
              <a:rPr lang="en-GB" sz="2400" dirty="0" err="1"/>
              <a:t>bedragen</a:t>
            </a:r>
            <a:r>
              <a:rPr lang="en-GB" sz="2400" dirty="0"/>
              <a:t>, </a:t>
            </a: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defibrillatie</a:t>
            </a:r>
            <a:r>
              <a:rPr lang="en-GB" sz="2400" dirty="0"/>
              <a:t> </a:t>
            </a:r>
            <a:r>
              <a:rPr lang="en-GB" sz="2400" dirty="0" err="1"/>
              <a:t>binnen</a:t>
            </a:r>
            <a:r>
              <a:rPr lang="en-GB" sz="2400" dirty="0"/>
              <a:t> </a:t>
            </a:r>
            <a:r>
              <a:rPr lang="en-GB" sz="2400" dirty="0" err="1"/>
              <a:t>enkele</a:t>
            </a:r>
            <a:r>
              <a:rPr lang="en-GB" sz="2400" dirty="0"/>
              <a:t> </a:t>
            </a:r>
            <a:r>
              <a:rPr lang="en-GB" sz="2400" dirty="0" err="1"/>
              <a:t>minuten</a:t>
            </a:r>
            <a:r>
              <a:rPr lang="en-GB" sz="2400" dirty="0"/>
              <a:t> </a:t>
            </a:r>
            <a:r>
              <a:rPr lang="en-GB" sz="2400" dirty="0" err="1"/>
              <a:t>plaatsvindt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err="1"/>
              <a:t>Overleving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ontslag</a:t>
            </a:r>
            <a:r>
              <a:rPr lang="en-GB" sz="2400" dirty="0"/>
              <a:t> </a:t>
            </a:r>
            <a:r>
              <a:rPr lang="en-GB" sz="2400" dirty="0" err="1"/>
              <a:t>uit</a:t>
            </a:r>
            <a:r>
              <a:rPr lang="en-GB" sz="2400" dirty="0"/>
              <a:t> het </a:t>
            </a:r>
            <a:r>
              <a:rPr lang="en-GB" sz="2400" dirty="0" err="1"/>
              <a:t>ziekenhuis</a:t>
            </a:r>
            <a:r>
              <a:rPr lang="en-GB" sz="2400" dirty="0"/>
              <a:t> </a:t>
            </a:r>
            <a:r>
              <a:rPr lang="en-GB" sz="2400" dirty="0" err="1"/>
              <a:t>neemt</a:t>
            </a:r>
            <a:r>
              <a:rPr lang="en-GB" sz="2400" dirty="0"/>
              <a:t> de </a:t>
            </a:r>
            <a:r>
              <a:rPr lang="en-GB" sz="2400" dirty="0" err="1"/>
              <a:t>laatste</a:t>
            </a:r>
            <a:r>
              <a:rPr lang="en-GB" sz="2400" dirty="0"/>
              <a:t> </a:t>
            </a:r>
            <a:r>
              <a:rPr lang="en-GB" sz="2400" dirty="0" err="1"/>
              <a:t>jaren</a:t>
            </a:r>
            <a:r>
              <a:rPr lang="en-GB" sz="2400" dirty="0"/>
              <a:t> toe en </a:t>
            </a:r>
            <a:r>
              <a:rPr lang="en-GB" sz="2400" dirty="0" err="1"/>
              <a:t>bedraagt</a:t>
            </a:r>
            <a:r>
              <a:rPr lang="en-GB" sz="2400" dirty="0"/>
              <a:t> </a:t>
            </a:r>
            <a:r>
              <a:rPr lang="en-GB" sz="2400" dirty="0" err="1"/>
              <a:t>iets</a:t>
            </a:r>
            <a:r>
              <a:rPr lang="en-GB" sz="2400" dirty="0"/>
              <a:t>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20%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ACHTERGRONDINFORMATIE (2)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ep 14"/>
          <p:cNvGrpSpPr>
            <a:grpSpLocks/>
          </p:cNvGrpSpPr>
          <p:nvPr/>
        </p:nvGrpSpPr>
        <p:grpSpPr bwMode="auto">
          <a:xfrm>
            <a:off x="750888" y="2306638"/>
            <a:ext cx="7781925" cy="3028950"/>
            <a:chOff x="933595" y="2306638"/>
            <a:chExt cx="7781635" cy="3028950"/>
          </a:xfrm>
        </p:grpSpPr>
        <p:sp>
          <p:nvSpPr>
            <p:cNvPr id="10" name="Ovaal 9"/>
            <p:cNvSpPr/>
            <p:nvPr/>
          </p:nvSpPr>
          <p:spPr>
            <a:xfrm>
              <a:off x="1043128" y="2565400"/>
              <a:ext cx="2195431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2771851" y="3068638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643444" y="3068638"/>
              <a:ext cx="2197018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6372167" y="2565400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152" name="Picture 10" descr="Keten van overlev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595" y="2306638"/>
              <a:ext cx="778163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KETEN VAN OVERLEVING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REANIMEREN ZONDER AED</a:t>
            </a:r>
          </a:p>
        </p:txBody>
      </p:sp>
      <p:pic>
        <p:nvPicPr>
          <p:cNvPr id="5" name="cIXMgzR9Q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690479" y="3112496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0479" y="12867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bellen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+ AED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90479" y="18963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0479" y="677145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0479" y="2502896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90479" y="4017264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Ga door 30:2</a:t>
            </a:r>
          </a:p>
        </p:txBody>
      </p:sp>
      <p:sp>
        <p:nvSpPr>
          <p:cNvPr id="12" name="Rounded Rectangle 24"/>
          <p:cNvSpPr>
            <a:spLocks/>
          </p:cNvSpPr>
          <p:nvPr/>
        </p:nvSpPr>
        <p:spPr>
          <a:xfrm>
            <a:off x="2690479" y="4626864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zodra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1177</Words>
  <Application>Microsoft Office PowerPoint</Application>
  <PresentationFormat>Diavoorstelling (4:3)</PresentationFormat>
  <Paragraphs>293</Paragraphs>
  <Slides>51</Slides>
  <Notes>43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3" baseType="lpstr">
      <vt:lpstr>Arial</vt:lpstr>
      <vt:lpstr>Default Design</vt:lpstr>
      <vt:lpstr>LET OP !!!</vt:lpstr>
      <vt:lpstr>PowerPoint-presentatie</vt:lpstr>
      <vt:lpstr>WELKOM</vt:lpstr>
      <vt:lpstr>PowerPoint-presentatie</vt:lpstr>
      <vt:lpstr>PowerPoint-presentatie</vt:lpstr>
      <vt:lpstr>PowerPoint-presentatie</vt:lpstr>
      <vt:lpstr>PowerPoint-presentatie</vt:lpstr>
      <vt:lpstr>REANIMEREN ZONDER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AFWIJKENDE ADEMHALING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REANIMEREN MET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MELDKAMERINSTRUCTIE ALS ONDERDEEL VAN REANIMATIE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Gytha Mooldijk</cp:lastModifiedBy>
  <cp:revision>318</cp:revision>
  <cp:lastPrinted>2016-08-22T15:28:56Z</cp:lastPrinted>
  <dcterms:created xsi:type="dcterms:W3CDTF">2006-04-25T14:24:39Z</dcterms:created>
  <dcterms:modified xsi:type="dcterms:W3CDTF">2020-03-10T14:10:43Z</dcterms:modified>
</cp:coreProperties>
</file>